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2" r:id="rId1"/>
  </p:sldMasterIdLst>
  <p:notesMasterIdLst>
    <p:notesMasterId r:id="rId48"/>
  </p:notesMasterIdLst>
  <p:sldIdLst>
    <p:sldId id="256" r:id="rId2"/>
    <p:sldId id="259" r:id="rId3"/>
    <p:sldId id="267" r:id="rId4"/>
    <p:sldId id="298" r:id="rId5"/>
    <p:sldId id="299" r:id="rId6"/>
    <p:sldId id="300" r:id="rId7"/>
    <p:sldId id="301" r:id="rId8"/>
    <p:sldId id="272" r:id="rId9"/>
    <p:sldId id="273" r:id="rId10"/>
    <p:sldId id="311" r:id="rId11"/>
    <p:sldId id="302" r:id="rId12"/>
    <p:sldId id="312" r:id="rId13"/>
    <p:sldId id="325" r:id="rId14"/>
    <p:sldId id="313" r:id="rId15"/>
    <p:sldId id="314" r:id="rId16"/>
    <p:sldId id="315" r:id="rId17"/>
    <p:sldId id="356" r:id="rId18"/>
    <p:sldId id="357" r:id="rId19"/>
    <p:sldId id="358" r:id="rId20"/>
    <p:sldId id="316" r:id="rId21"/>
    <p:sldId id="317" r:id="rId22"/>
    <p:sldId id="351" r:id="rId23"/>
    <p:sldId id="352" r:id="rId24"/>
    <p:sldId id="324" r:id="rId25"/>
    <p:sldId id="304" r:id="rId26"/>
    <p:sldId id="305" r:id="rId27"/>
    <p:sldId id="306" r:id="rId28"/>
    <p:sldId id="307" r:id="rId29"/>
    <p:sldId id="318" r:id="rId30"/>
    <p:sldId id="326" r:id="rId31"/>
    <p:sldId id="343" r:id="rId32"/>
    <p:sldId id="345" r:id="rId33"/>
    <p:sldId id="344" r:id="rId34"/>
    <p:sldId id="333" r:id="rId35"/>
    <p:sldId id="342" r:id="rId36"/>
    <p:sldId id="330" r:id="rId37"/>
    <p:sldId id="331" r:id="rId38"/>
    <p:sldId id="332" r:id="rId39"/>
    <p:sldId id="334" r:id="rId40"/>
    <p:sldId id="346" r:id="rId41"/>
    <p:sldId id="347" r:id="rId42"/>
    <p:sldId id="348" r:id="rId43"/>
    <p:sldId id="353" r:id="rId44"/>
    <p:sldId id="354" r:id="rId45"/>
    <p:sldId id="355" r:id="rId46"/>
    <p:sldId id="262" r:id="rId4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66927" autoAdjust="0"/>
  </p:normalViewPr>
  <p:slideViewPr>
    <p:cSldViewPr snapToGrid="0">
      <p:cViewPr varScale="1">
        <p:scale>
          <a:sx n="41" d="100"/>
          <a:sy n="41" d="100"/>
        </p:scale>
        <p:origin x="1608" y="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C14DA7-2F1A-4CE7-A1D2-EEB33F5E9D8B}" type="datetimeFigureOut">
              <a:rPr lang="ko-KR" altLang="en-US" smtClean="0"/>
              <a:t>2018-08-07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553FCF-CF5B-45EE-B2CE-02616F778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64766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본격적인 내용에 앞서 분류와 군집화 차이에 대해 </a:t>
            </a:r>
            <a:r>
              <a:rPr lang="ko-KR" altLang="en-US" dirty="0" err="1"/>
              <a:t>설명하졈ㄴ</a:t>
            </a:r>
            <a:r>
              <a:rPr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553FCF-CF5B-45EE-B2CE-02616F77877C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83768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먼저 각 </a:t>
            </a:r>
            <a:r>
              <a:rPr lang="ko-KR" altLang="en-US" dirty="0" err="1"/>
              <a:t>개체들간의</a:t>
            </a:r>
            <a:r>
              <a:rPr lang="ko-KR" altLang="en-US" dirty="0"/>
              <a:t> 거리 </a:t>
            </a:r>
            <a:r>
              <a:rPr lang="ko-KR" altLang="en-US" dirty="0" err="1"/>
              <a:t>구해줌</a:t>
            </a:r>
            <a:r>
              <a:rPr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553FCF-CF5B-45EE-B2CE-02616F77877C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4458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군집 묶을 때는 최단 거리 사용 </a:t>
            </a:r>
            <a:endParaRPr lang="en-US" altLang="ko-KR" dirty="0"/>
          </a:p>
          <a:p>
            <a:r>
              <a:rPr lang="ko-KR" altLang="en-US" dirty="0"/>
              <a:t>거리 행렬 중 가장 가까운 데이터와 군집 형성 </a:t>
            </a:r>
            <a:endParaRPr lang="en-US" altLang="ko-KR" dirty="0"/>
          </a:p>
          <a:p>
            <a:r>
              <a:rPr lang="en-US" altLang="ko-KR" dirty="0" err="1"/>
              <a:t>Abc</a:t>
            </a:r>
            <a:r>
              <a:rPr lang="en-US" altLang="ko-KR" dirty="0"/>
              <a:t> </a:t>
            </a:r>
            <a:r>
              <a:rPr lang="ko-KR" altLang="en-US" dirty="0"/>
              <a:t>데이터와 </a:t>
            </a:r>
            <a:r>
              <a:rPr lang="en-US" altLang="ko-KR" dirty="0"/>
              <a:t>(D,E)</a:t>
            </a:r>
            <a:r>
              <a:rPr lang="ko-KR" altLang="en-US" dirty="0"/>
              <a:t>군집의 거리 </a:t>
            </a:r>
            <a:r>
              <a:rPr lang="en-US" altLang="ko-KR" dirty="0"/>
              <a:t>= ABC</a:t>
            </a:r>
            <a:r>
              <a:rPr lang="ko-KR" altLang="en-US" dirty="0"/>
              <a:t>각각의 데이터와 </a:t>
            </a:r>
            <a:r>
              <a:rPr lang="en-US" altLang="ko-KR" dirty="0"/>
              <a:t>D</a:t>
            </a:r>
            <a:r>
              <a:rPr lang="ko-KR" altLang="en-US" dirty="0"/>
              <a:t>와 </a:t>
            </a:r>
            <a:r>
              <a:rPr lang="en-US" altLang="ko-KR" dirty="0"/>
              <a:t>E </a:t>
            </a:r>
            <a:r>
              <a:rPr lang="ko-KR" altLang="en-US" dirty="0"/>
              <a:t>중 먼 데이터의 거리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553FCF-CF5B-45EE-B2CE-02616F77877C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07365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군집 묶을 때는 최단 거리 사용 </a:t>
            </a:r>
            <a:endParaRPr lang="en-US" altLang="ko-KR" dirty="0"/>
          </a:p>
          <a:p>
            <a:r>
              <a:rPr lang="ko-KR" altLang="en-US" dirty="0"/>
              <a:t>거리 행렬 중 가장 가까운 데이터와 군집 형성 </a:t>
            </a:r>
            <a:endParaRPr lang="en-US" altLang="ko-KR" dirty="0"/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(A,B)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와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(D,E)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거리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두 군집에서 가장 먼 데이터인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와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거리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D(A,D)=13,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d(A,E) =20,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BD=8,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BE=10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D(</a:t>
            </a:r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a,c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)=10, d(</a:t>
            </a:r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b,c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,)=8 d(D,C)=9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553FCF-CF5B-45EE-B2CE-02616F77877C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75311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군집에 속하는 모든 데이터들의 거리의 평균을 </a:t>
            </a:r>
            <a:r>
              <a:rPr lang="ko-KR" altLang="en-US" dirty="0" err="1"/>
              <a:t>군집간의</a:t>
            </a:r>
            <a:r>
              <a:rPr lang="ko-KR" altLang="en-US" dirty="0"/>
              <a:t> 거리로 정의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553FCF-CF5B-45EE-B2CE-02616F77877C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46811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군집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와 군집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속하는 모든 데이터들의 거리의 평균을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군집간의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거리로 정의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553FCF-CF5B-45EE-B2CE-02616F77877C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27365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16.25 = (1-4.5)^2+(5-3)^2</a:t>
            </a:r>
          </a:p>
          <a:p>
            <a:r>
              <a:rPr lang="ko-KR" altLang="en-US" dirty="0"/>
              <a:t>거리의  평균 </a:t>
            </a:r>
            <a:r>
              <a:rPr lang="en-US" altLang="ko-KR" dirty="0"/>
              <a:t>-&gt; </a:t>
            </a:r>
            <a:r>
              <a:rPr lang="ko-KR" altLang="en-US" dirty="0" err="1"/>
              <a:t>중심값이</a:t>
            </a:r>
            <a:r>
              <a:rPr lang="ko-KR" altLang="en-US" dirty="0"/>
              <a:t> 바뀜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553FCF-CF5B-45EE-B2CE-02616F77877C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54812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주어진 학습데이터의 개체 수가 </a:t>
            </a:r>
            <a:r>
              <a:rPr lang="en-US" altLang="ko-KR" dirty="0"/>
              <a:t>4</a:t>
            </a:r>
            <a:r>
              <a:rPr lang="ko-KR" altLang="en-US" dirty="0"/>
              <a:t>개이고 이미 거리행렬을 </a:t>
            </a:r>
            <a:r>
              <a:rPr lang="ko-KR" altLang="en-US" dirty="0" err="1"/>
              <a:t>구햇다고</a:t>
            </a:r>
            <a:r>
              <a:rPr lang="ko-KR" altLang="en-US" dirty="0"/>
              <a:t> 가정 </a:t>
            </a:r>
            <a:endParaRPr lang="en-US" altLang="ko-KR" dirty="0"/>
          </a:p>
          <a:p>
            <a:r>
              <a:rPr lang="ko-KR" altLang="en-US" dirty="0" err="1"/>
              <a:t>덴드로그램의</a:t>
            </a:r>
            <a:r>
              <a:rPr lang="ko-KR" altLang="en-US" dirty="0"/>
              <a:t> 높이는 관측치 간 거리가 됨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553FCF-CF5B-45EE-B2CE-02616F77877C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548832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여기서 </a:t>
            </a:r>
            <a:r>
              <a:rPr lang="ko-KR" altLang="en-US" dirty="0" err="1"/>
              <a:t>덴드로그램의</a:t>
            </a:r>
            <a:r>
              <a:rPr lang="ko-KR" altLang="en-US" dirty="0"/>
              <a:t> 높이는 관측치 간의 거리가 됨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553FCF-CF5B-45EE-B2CE-02616F77877C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524293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앞에서 배운 </a:t>
            </a:r>
            <a:r>
              <a:rPr lang="en-US" altLang="ko-KR" dirty="0"/>
              <a:t>4</a:t>
            </a:r>
            <a:r>
              <a:rPr lang="ko-KR" altLang="en-US" dirty="0"/>
              <a:t>가지 거리 방법 중 최단연결법 선택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553FCF-CF5B-45EE-B2CE-02616F77877C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01780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553FCF-CF5B-45EE-B2CE-02616F77877C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23946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예시를 살펴보자면 첫 번째 그림에서는 각 데이터들이 주황색</a:t>
            </a:r>
            <a:r>
              <a:rPr lang="en-US" altLang="ko-KR" dirty="0"/>
              <a:t>, </a:t>
            </a:r>
            <a:r>
              <a:rPr lang="ko-KR" altLang="en-US" dirty="0" err="1"/>
              <a:t>파랑색</a:t>
            </a:r>
            <a:r>
              <a:rPr lang="en-US" altLang="ko-KR" dirty="0"/>
              <a:t>, </a:t>
            </a:r>
            <a:r>
              <a:rPr lang="ko-KR" altLang="en-US" dirty="0"/>
              <a:t>초록색이라는 색깔로 </a:t>
            </a:r>
            <a:r>
              <a:rPr lang="ko-KR" altLang="en-US" dirty="0" err="1"/>
              <a:t>라벨링된</a:t>
            </a:r>
            <a:r>
              <a:rPr lang="ko-KR" altLang="en-US" dirty="0"/>
              <a:t> 사전정보가 존재합니다</a:t>
            </a:r>
            <a:r>
              <a:rPr lang="en-US" altLang="ko-KR" dirty="0"/>
              <a:t>. </a:t>
            </a:r>
            <a:r>
              <a:rPr lang="ko-KR" altLang="en-US" dirty="0"/>
              <a:t>이러한 </a:t>
            </a:r>
            <a:r>
              <a:rPr lang="ko-KR" altLang="en-US" dirty="0" err="1"/>
              <a:t>라벨링된</a:t>
            </a:r>
            <a:r>
              <a:rPr lang="ko-KR" altLang="en-US" dirty="0"/>
              <a:t> 데이터들의 분포에서 비슷한 집단으로 적당하게 분류하는 것이 분류</a:t>
            </a:r>
            <a:endParaRPr lang="en-US" altLang="ko-KR" dirty="0"/>
          </a:p>
          <a:p>
            <a:r>
              <a:rPr lang="ko-KR" altLang="en-US" dirty="0"/>
              <a:t>두 번째 그림에서는 </a:t>
            </a:r>
            <a:r>
              <a:rPr lang="ko-KR" altLang="en-US" dirty="0" err="1"/>
              <a:t>라벨링되지</a:t>
            </a:r>
            <a:r>
              <a:rPr lang="ko-KR" altLang="en-US" dirty="0"/>
              <a:t> 않은 데이터들을 비슷한 집단으로 분류하는 것이 군집화 방법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553FCF-CF5B-45EE-B2CE-02616F77877C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914528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분석대상 관측치가 하나도 없으면 학습이 종료 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553FCF-CF5B-45EE-B2CE-02616F77877C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040020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랜덤하게 중심점 잡음 </a:t>
            </a:r>
            <a:r>
              <a:rPr lang="en-US" altLang="ko-KR" dirty="0"/>
              <a:t>-&gt; </a:t>
            </a:r>
            <a:r>
              <a:rPr lang="ko-KR" altLang="en-US" dirty="0"/>
              <a:t>중심점과 다른 점들과 거리 계산하여 더 가까운 중심점과 군집 형성 </a:t>
            </a:r>
            <a:r>
              <a:rPr lang="en-US" altLang="ko-KR" dirty="0"/>
              <a:t>-&gt; </a:t>
            </a:r>
            <a:r>
              <a:rPr lang="ko-KR" altLang="en-US" dirty="0"/>
              <a:t>각 군집에서 그 안 데이터 사이의 평균점을 계산하여 중심점을 다시 지정 </a:t>
            </a:r>
            <a:r>
              <a:rPr lang="en-US" altLang="ko-KR" dirty="0"/>
              <a:t>-&gt; </a:t>
            </a:r>
            <a:r>
              <a:rPr lang="ko-KR" altLang="en-US" dirty="0"/>
              <a:t>새로 지정된 중심점을 기준으로 다시 군집화 </a:t>
            </a:r>
            <a:r>
              <a:rPr lang="en-US" altLang="ko-KR" dirty="0"/>
              <a:t>-&gt; </a:t>
            </a:r>
            <a:r>
              <a:rPr lang="ko-KR" altLang="en-US" dirty="0"/>
              <a:t>계속 반복하여 군집이 변하지 않으면 군집화 완성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553FCF-CF5B-45EE-B2CE-02616F77877C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645617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데이터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집합으로부터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임의의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개의 데이터를 선택하여 각 클러스터의 초기 </a:t>
            </a:r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ui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설정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forgy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553FCF-CF5B-45EE-B2CE-02616F77877C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293774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Kaufman </a:t>
            </a:r>
            <a:r>
              <a:rPr lang="en-US" altLang="ko-KR" dirty="0">
                <a:sym typeface="Wingdings"/>
              </a:rPr>
              <a:t> </a:t>
            </a:r>
            <a:r>
              <a:rPr lang="ko-KR" altLang="en-US" dirty="0">
                <a:sym typeface="Wingdings"/>
              </a:rPr>
              <a:t>가장 중심에 위치한 데이터를 초기 </a:t>
            </a:r>
            <a:r>
              <a:rPr lang="ko-KR" altLang="en-US" dirty="0" err="1">
                <a:sym typeface="Wingdings"/>
              </a:rPr>
              <a:t>센트로이드로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553FCF-CF5B-45EE-B2CE-02616F77877C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061481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에서 적절한 군집을 선택하기 위해서는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축을 군집의 수로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축을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SSE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한다음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급격하게 감소하다가 차이가 줄어드는 지점을 선택하는 것이 가장 좋은 군집이라 생각하며 이것을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(Elbow Point)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라고 합니다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클러스터의 개수에 따른 데이터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</a:t>
            </a:r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sse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값을 그래프로 그려주는 함수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553FCF-CF5B-45EE-B2CE-02616F77877C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389428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553FCF-CF5B-45EE-B2CE-02616F77877C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897042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ko-KR" altLang="en-US" dirty="0" err="1"/>
              <a:t>차원평면아래에</a:t>
            </a:r>
            <a:r>
              <a:rPr lang="ko-KR" altLang="en-US" dirty="0"/>
              <a:t> </a:t>
            </a:r>
            <a:r>
              <a:rPr lang="en-US" altLang="ko-KR" dirty="0"/>
              <a:t>9</a:t>
            </a:r>
            <a:r>
              <a:rPr lang="ko-KR" altLang="en-US" dirty="0"/>
              <a:t>개의 데이터가 분포되어 있다고 가정</a:t>
            </a:r>
            <a:endParaRPr lang="en-US" altLang="ko-KR" dirty="0"/>
          </a:p>
          <a:p>
            <a:r>
              <a:rPr lang="ko-KR" altLang="en-US" dirty="0"/>
              <a:t>반지름이 </a:t>
            </a:r>
            <a:r>
              <a:rPr lang="en-US" altLang="ko-KR" dirty="0"/>
              <a:t>e</a:t>
            </a:r>
            <a:r>
              <a:rPr lang="ko-KR" altLang="en-US" dirty="0"/>
              <a:t>인 원이 있다고 하면 </a:t>
            </a:r>
            <a:r>
              <a:rPr lang="en-US" altLang="ko-KR" dirty="0"/>
              <a:t>1</a:t>
            </a:r>
            <a:r>
              <a:rPr lang="ko-KR" altLang="en-US" dirty="0"/>
              <a:t>번부터 </a:t>
            </a:r>
            <a:r>
              <a:rPr lang="en-US" altLang="ko-KR" dirty="0"/>
              <a:t>9</a:t>
            </a:r>
            <a:r>
              <a:rPr lang="ko-KR" altLang="en-US" dirty="0"/>
              <a:t>번데이터까지 원의 중심에 데이터를 둔다고 생각 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여기서 우리가 원 안에 적어도 </a:t>
            </a:r>
            <a:r>
              <a:rPr lang="en-US" altLang="ko-KR" dirty="0"/>
              <a:t>4</a:t>
            </a:r>
            <a:r>
              <a:rPr lang="ko-KR" altLang="en-US" dirty="0"/>
              <a:t>개이상의 점들이 포함되는 데이터들만 골라서 클러스터의 분류하는 것으로 가정 </a:t>
            </a:r>
          </a:p>
          <a:p>
            <a:endParaRPr lang="en-US" altLang="ko-KR" dirty="0"/>
          </a:p>
          <a:p>
            <a:r>
              <a:rPr lang="ko-KR" altLang="en-US" dirty="0"/>
              <a:t>오른쪽</a:t>
            </a:r>
            <a:r>
              <a:rPr lang="en-US" altLang="ko-KR" dirty="0"/>
              <a:t>: 1</a:t>
            </a:r>
            <a:r>
              <a:rPr lang="ko-KR" altLang="en-US" dirty="0"/>
              <a:t>번 데이터를 반지름이 </a:t>
            </a:r>
            <a:r>
              <a:rPr lang="en-US" altLang="ko-KR" dirty="0"/>
              <a:t>e</a:t>
            </a:r>
            <a:r>
              <a:rPr lang="ko-KR" altLang="en-US" dirty="0"/>
              <a:t>인 원의 중심에 둔 그림 </a:t>
            </a:r>
            <a:r>
              <a:rPr lang="en-US" altLang="ko-KR" dirty="0"/>
              <a:t>, </a:t>
            </a:r>
            <a:r>
              <a:rPr lang="ko-KR" altLang="en-US" dirty="0"/>
              <a:t>원 안에는 </a:t>
            </a:r>
            <a:r>
              <a:rPr lang="en-US" altLang="ko-KR" dirty="0"/>
              <a:t>1</a:t>
            </a:r>
            <a:r>
              <a:rPr lang="ko-KR" altLang="en-US" dirty="0"/>
              <a:t>번 데이터 빼고는 없음 </a:t>
            </a:r>
            <a:r>
              <a:rPr lang="en-US" altLang="ko-KR" dirty="0"/>
              <a:t>-&gt; </a:t>
            </a:r>
            <a:r>
              <a:rPr lang="ko-KR" altLang="en-US" dirty="0"/>
              <a:t>이런 데이터를 노이즈 데이터 </a:t>
            </a:r>
            <a:endParaRPr lang="en-US" altLang="ko-KR" dirty="0"/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어느 클러스터에도 속하지 않는 점은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Noise point</a:t>
            </a:r>
            <a:br>
              <a:rPr lang="ko-KR" altLang="en-US" dirty="0"/>
            </a:b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553FCF-CF5B-45EE-B2CE-02616F77877C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080636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r>
              <a:rPr lang="ko-KR" altLang="en-US" dirty="0"/>
              <a:t>번 데이터를 원 중심에 </a:t>
            </a:r>
            <a:r>
              <a:rPr lang="ko-KR" altLang="en-US" dirty="0" err="1"/>
              <a:t>두었을때</a:t>
            </a:r>
            <a:r>
              <a:rPr lang="ko-KR" altLang="en-US" dirty="0"/>
              <a:t> </a:t>
            </a:r>
            <a:r>
              <a:rPr lang="en-US" altLang="ko-KR" dirty="0"/>
              <a:t>4</a:t>
            </a:r>
            <a:r>
              <a:rPr lang="ko-KR" altLang="en-US" dirty="0"/>
              <a:t>개의 점이 원안에 포함</a:t>
            </a:r>
            <a:r>
              <a:rPr lang="en-US" altLang="ko-KR" dirty="0"/>
              <a:t>, </a:t>
            </a:r>
            <a:r>
              <a:rPr lang="ko-KR" altLang="en-US" dirty="0"/>
              <a:t>우리가 세운 기준에 충족하는 데이터 </a:t>
            </a:r>
            <a:r>
              <a:rPr lang="en-US" altLang="ko-KR" dirty="0"/>
              <a:t>-&gt; </a:t>
            </a:r>
            <a:r>
              <a:rPr lang="ko-KR" altLang="en-US" dirty="0"/>
              <a:t>이런 데이터를 코어 데이터</a:t>
            </a:r>
            <a:endParaRPr lang="en-US" altLang="ko-KR" dirty="0"/>
          </a:p>
          <a:p>
            <a:r>
              <a:rPr lang="en-US" altLang="ko-KR" dirty="0"/>
              <a:t>2</a:t>
            </a:r>
            <a:r>
              <a:rPr lang="ko-KR" altLang="en-US" dirty="0"/>
              <a:t>번과 </a:t>
            </a:r>
            <a:r>
              <a:rPr lang="en-US" altLang="ko-KR" dirty="0"/>
              <a:t>9</a:t>
            </a:r>
            <a:r>
              <a:rPr lang="ko-KR" altLang="en-US" dirty="0"/>
              <a:t>번 데이터는 우리의 기준인 </a:t>
            </a:r>
            <a:r>
              <a:rPr lang="en-US" altLang="ko-KR" dirty="0"/>
              <a:t>4</a:t>
            </a:r>
            <a:r>
              <a:rPr lang="ko-KR" altLang="en-US" dirty="0"/>
              <a:t>개의 데이터를 포함하는 것에는 충족하지 못하지만 클러스터에 포함되는 코어 데이터인 </a:t>
            </a:r>
            <a:r>
              <a:rPr lang="en-US" altLang="ko-KR" dirty="0"/>
              <a:t>3</a:t>
            </a:r>
            <a:r>
              <a:rPr lang="ko-KR" altLang="en-US" dirty="0"/>
              <a:t>을  포함하고 있음 </a:t>
            </a:r>
            <a:r>
              <a:rPr lang="en-US" altLang="ko-KR" dirty="0"/>
              <a:t>-&gt; </a:t>
            </a:r>
            <a:r>
              <a:rPr lang="ko-KR" altLang="en-US" dirty="0"/>
              <a:t>이런 데이터를 경계 데이터 </a:t>
            </a:r>
            <a:r>
              <a:rPr lang="en-US" altLang="ko-KR" dirty="0"/>
              <a:t>(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스스로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core point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 안되는 점을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border point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라고 하고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주로 클러스터의 외곽을 이루는 점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br>
              <a:rPr lang="ko-KR" altLang="en-US" dirty="0"/>
            </a:br>
            <a:r>
              <a:rPr lang="ko-KR" altLang="en-US" dirty="0"/>
              <a:t>이렇게 반지름이 </a:t>
            </a:r>
            <a:r>
              <a:rPr lang="en-US" altLang="ko-KR" dirty="0"/>
              <a:t>e</a:t>
            </a:r>
            <a:r>
              <a:rPr lang="ko-KR" altLang="en-US" dirty="0"/>
              <a:t>인 원을 이용해 코어데이터</a:t>
            </a:r>
            <a:r>
              <a:rPr lang="en-US" altLang="ko-KR" dirty="0"/>
              <a:t>, </a:t>
            </a:r>
            <a:r>
              <a:rPr lang="ko-KR" altLang="en-US" dirty="0"/>
              <a:t>경계</a:t>
            </a:r>
            <a:r>
              <a:rPr lang="en-US" altLang="ko-KR" dirty="0"/>
              <a:t>, </a:t>
            </a:r>
            <a:r>
              <a:rPr lang="ko-KR" altLang="en-US" dirty="0"/>
              <a:t>노이즈 데이터를 분류해보면 최종 결과가 나옴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553FCF-CF5B-45EE-B2CE-02616F77877C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39559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553FCF-CF5B-45EE-B2CE-02616F77877C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78136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553FCF-CF5B-45EE-B2CE-02616F77877C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43176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응집형 계층적 클러스터링</a:t>
            </a:r>
            <a:r>
              <a:rPr lang="en-US" altLang="ko-KR" dirty="0"/>
              <a:t>: </a:t>
            </a:r>
            <a:r>
              <a:rPr lang="ko-KR" altLang="en-US" dirty="0"/>
              <a:t>주어진 데이터에서 개별 데이터 하나하나를 독립된 하나의 클러스터로 가정하고 이들을 특정 알고리즘에 의해 병합하여 상위 단계 클러스터를 구성하고 이렇게 구성된 상위단계 클러스터를 특정 알고리즘에 의해 또 다시 병합하여 최종적으로 데이터 전체를 멤버로 하는 하나의 클러스터로 구성하는 방법</a:t>
            </a:r>
            <a:endParaRPr lang="en-US" altLang="ko-KR" dirty="0"/>
          </a:p>
          <a:p>
            <a:r>
              <a:rPr lang="ko-KR" altLang="en-US" dirty="0"/>
              <a:t>분리형 계층적 클러스터링</a:t>
            </a:r>
            <a:r>
              <a:rPr lang="en-US" altLang="ko-KR" dirty="0"/>
              <a:t>: </a:t>
            </a:r>
            <a:r>
              <a:rPr lang="ko-KR" altLang="en-US" dirty="0"/>
              <a:t>응집형과는 완전히 반대로 진행되며 데이터 전체를 멤버로 하는 하나의 클러스터에서 시작하여 개별 데이터로 </a:t>
            </a:r>
            <a:r>
              <a:rPr lang="ko-KR" altLang="en-US" dirty="0" err="1"/>
              <a:t>분리해나가는</a:t>
            </a:r>
            <a:r>
              <a:rPr lang="ko-KR" altLang="en-US" dirty="0"/>
              <a:t> 식으로 클러스터를 구성하는 방법 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HC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수행하려면 모든 개체들 간 </a:t>
            </a:r>
            <a:r>
              <a:rPr lang="ko-KR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거리</a:t>
            </a:r>
            <a:r>
              <a:rPr lang="en-US" altLang="ko-K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(distance)</a:t>
            </a:r>
            <a:r>
              <a:rPr lang="ko-KR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 계산되어 있어야함 </a:t>
            </a:r>
            <a:endParaRPr lang="en-US" altLang="ko-KR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553FCF-CF5B-45EE-B2CE-02616F77877C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08453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aseline="0" dirty="0" err="1"/>
              <a:t>민콥스키는</a:t>
            </a:r>
            <a:r>
              <a:rPr lang="ko-KR" altLang="en-US" baseline="0" dirty="0"/>
              <a:t> 유클리드 거리 </a:t>
            </a:r>
            <a:r>
              <a:rPr lang="en-US" altLang="ko-KR" baseline="0" dirty="0"/>
              <a:t>/</a:t>
            </a:r>
            <a:r>
              <a:rPr lang="ko-KR" altLang="en-US" baseline="0" dirty="0"/>
              <a:t> </a:t>
            </a:r>
            <a:r>
              <a:rPr lang="ko-KR" altLang="en-US" baseline="0" dirty="0" err="1"/>
              <a:t>맨하탄</a:t>
            </a:r>
            <a:r>
              <a:rPr lang="ko-KR" altLang="en-US" baseline="0" dirty="0"/>
              <a:t> 거리를 일반화 </a:t>
            </a:r>
            <a:r>
              <a:rPr lang="ko-KR" altLang="en-US" baseline="0" dirty="0" err="1"/>
              <a:t>해놓은</a:t>
            </a:r>
            <a:r>
              <a:rPr lang="ko-KR" altLang="en-US" baseline="0" dirty="0"/>
              <a:t> 것</a:t>
            </a:r>
            <a:endParaRPr lang="en-US" altLang="ko-KR" baseline="0" dirty="0"/>
          </a:p>
          <a:p>
            <a:r>
              <a:rPr lang="ko-KR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유클리드</a:t>
            </a:r>
            <a:r>
              <a:rPr lang="en-US" altLang="ko-K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ko-KR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가장 흔히 사용하는 거리 척도이며 두 관측치 사이의 직선 최단 거리를 의미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553FCF-CF5B-45EE-B2CE-02616F77877C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47361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553FCF-CF5B-45EE-B2CE-02616F77877C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59209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최단거리로 지정했을 때의 </a:t>
            </a:r>
            <a:r>
              <a:rPr lang="ko-KR" altLang="en-US" dirty="0" err="1"/>
              <a:t>덴드로그램</a:t>
            </a:r>
            <a:r>
              <a:rPr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553FCF-CF5B-45EE-B2CE-02616F77877C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79488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거리를 구할 때 최장 </a:t>
            </a:r>
            <a:r>
              <a:rPr lang="ko-KR" altLang="en-US" dirty="0" err="1"/>
              <a:t>연결법</a:t>
            </a:r>
            <a:r>
              <a:rPr lang="ko-KR" altLang="en-US" dirty="0"/>
              <a:t> 이용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553FCF-CF5B-45EE-B2CE-02616F77877C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87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8483C-29A8-4525-9DDD-19098B90EBDE}" type="datetimeFigureOut">
              <a:rPr lang="ko-KR" altLang="en-US" smtClean="0"/>
              <a:t>2018-08-07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A0205-92CC-42B1-99E9-47D36ADAEB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03082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8483C-29A8-4525-9DDD-19098B90EBDE}" type="datetimeFigureOut">
              <a:rPr lang="ko-KR" altLang="en-US" smtClean="0"/>
              <a:t>2018-08-07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A0205-92CC-42B1-99E9-47D36ADAEB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42726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8483C-29A8-4525-9DDD-19098B90EBDE}" type="datetimeFigureOut">
              <a:rPr lang="ko-KR" altLang="en-US" smtClean="0"/>
              <a:t>2018-08-07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A0205-92CC-42B1-99E9-47D36ADAEB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35942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050265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B589F1C-2DE5-48C6-8267-CC556DEFE8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5396" y="1582615"/>
            <a:ext cx="11421209" cy="4914900"/>
          </a:xfrm>
        </p:spPr>
        <p:txBody>
          <a:bodyPr/>
          <a:lstStyle>
            <a:lvl1pPr>
              <a:defRPr sz="2400">
                <a:latin typeface="12롯데마트드림Bold" panose="02020603020101020101" pitchFamily="18" charset="-127"/>
                <a:ea typeface="12롯데마트드림Bold" panose="02020603020101020101" pitchFamily="18" charset="-127"/>
              </a:defRPr>
            </a:lvl1pPr>
            <a:lvl2pPr>
              <a:defRPr>
                <a:latin typeface="12롯데마트드림Light" panose="02020603020101020101" pitchFamily="18" charset="-127"/>
                <a:ea typeface="12롯데마트드림Light" panose="02020603020101020101" pitchFamily="18" charset="-127"/>
              </a:defRPr>
            </a:lvl2pPr>
            <a:lvl3pPr>
              <a:defRPr>
                <a:latin typeface="12롯데마트드림Light" panose="02020603020101020101" pitchFamily="18" charset="-127"/>
                <a:ea typeface="12롯데마트드림Light" panose="02020603020101020101" pitchFamily="18" charset="-127"/>
              </a:defRPr>
            </a:lvl3pPr>
            <a:lvl4pPr>
              <a:defRPr>
                <a:latin typeface="12롯데마트드림Light" panose="02020603020101020101" pitchFamily="18" charset="-127"/>
                <a:ea typeface="12롯데마트드림Light" panose="02020603020101020101" pitchFamily="18" charset="-127"/>
              </a:defRPr>
            </a:lvl4pPr>
            <a:lvl5pPr>
              <a:defRPr>
                <a:latin typeface="12롯데마트드림Light" panose="02020603020101020101" pitchFamily="18" charset="-127"/>
                <a:ea typeface="12롯데마트드림Light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8882ADE-3947-4F40-B3ED-171C0E7BF55F}"/>
              </a:ext>
            </a:extLst>
          </p:cNvPr>
          <p:cNvSpPr/>
          <p:nvPr userDrawn="1"/>
        </p:nvSpPr>
        <p:spPr>
          <a:xfrm>
            <a:off x="-260245" y="1375406"/>
            <a:ext cx="12622230" cy="5233869"/>
          </a:xfrm>
          <a:prstGeom prst="rect">
            <a:avLst/>
          </a:prstGeom>
          <a:noFill/>
          <a:ln w="28575">
            <a:solidFill>
              <a:srgbClr val="3B1B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자유형: 도형 28">
            <a:extLst>
              <a:ext uri="{FF2B5EF4-FFF2-40B4-BE49-F238E27FC236}">
                <a16:creationId xmlns:a16="http://schemas.microsoft.com/office/drawing/2014/main" id="{5F2CCE13-A91A-4025-B7B6-8ADF60BBFCA9}"/>
              </a:ext>
            </a:extLst>
          </p:cNvPr>
          <p:cNvSpPr/>
          <p:nvPr userDrawn="1"/>
        </p:nvSpPr>
        <p:spPr>
          <a:xfrm>
            <a:off x="2204720" y="0"/>
            <a:ext cx="9987280" cy="1128610"/>
          </a:xfrm>
          <a:custGeom>
            <a:avLst/>
            <a:gdLst>
              <a:gd name="connsiteX0" fmla="*/ 5751 w 8165776"/>
              <a:gd name="connsiteY0" fmla="*/ 0 h 951570"/>
              <a:gd name="connsiteX1" fmla="*/ 8165776 w 8165776"/>
              <a:gd name="connsiteY1" fmla="*/ 0 h 951570"/>
              <a:gd name="connsiteX2" fmla="*/ 8165776 w 8165776"/>
              <a:gd name="connsiteY2" fmla="*/ 951570 h 951570"/>
              <a:gd name="connsiteX3" fmla="*/ 437624 w 8165776"/>
              <a:gd name="connsiteY3" fmla="*/ 951570 h 951570"/>
              <a:gd name="connsiteX4" fmla="*/ 0 w 8165776"/>
              <a:gd name="connsiteY4" fmla="*/ 513946 h 951570"/>
              <a:gd name="connsiteX5" fmla="*/ 0 w 8165776"/>
              <a:gd name="connsiteY5" fmla="*/ 57046 h 951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165776" h="951570">
                <a:moveTo>
                  <a:pt x="5751" y="0"/>
                </a:moveTo>
                <a:lnTo>
                  <a:pt x="8165776" y="0"/>
                </a:lnTo>
                <a:lnTo>
                  <a:pt x="8165776" y="951570"/>
                </a:lnTo>
                <a:lnTo>
                  <a:pt x="437624" y="951570"/>
                </a:lnTo>
                <a:cubicBezTo>
                  <a:pt x="195931" y="951570"/>
                  <a:pt x="0" y="755639"/>
                  <a:pt x="0" y="513946"/>
                </a:cubicBezTo>
                <a:lnTo>
                  <a:pt x="0" y="57046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2" name="부제목 2">
            <a:extLst>
              <a:ext uri="{FF2B5EF4-FFF2-40B4-BE49-F238E27FC236}">
                <a16:creationId xmlns:a16="http://schemas.microsoft.com/office/drawing/2014/main" id="{D50450E6-F391-46E8-877D-478B4068F252}"/>
              </a:ext>
            </a:extLst>
          </p:cNvPr>
          <p:cNvSpPr txBox="1">
            <a:spLocks/>
          </p:cNvSpPr>
          <p:nvPr/>
        </p:nvSpPr>
        <p:spPr>
          <a:xfrm>
            <a:off x="10076845" y="78183"/>
            <a:ext cx="2025622" cy="3731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dist">
              <a:spcBef>
                <a:spcPts val="0"/>
              </a:spcBef>
              <a:buNone/>
            </a:pPr>
            <a:r>
              <a:rPr lang="ko-KR" altLang="en-US" sz="1400" spc="-1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머신러닝</a:t>
            </a:r>
            <a:r>
              <a:rPr lang="ko-KR" altLang="en-US" sz="1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교육 </a:t>
            </a:r>
            <a:r>
              <a:rPr lang="en-US" altLang="ko-KR" sz="1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4</a:t>
            </a:r>
            <a:r>
              <a:rPr lang="ko-KR" altLang="en-US" sz="1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주차</a:t>
            </a:r>
            <a:endParaRPr lang="en-US" altLang="ko-KR" sz="14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marL="0" indent="0" algn="dist">
              <a:spcBef>
                <a:spcPts val="0"/>
              </a:spcBef>
              <a:buNone/>
            </a:pPr>
            <a:r>
              <a:rPr lang="ko-KR" altLang="en-US" sz="1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클러스터링</a:t>
            </a:r>
            <a:r>
              <a:rPr lang="en-US" altLang="ko-KR" sz="1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(Clustering)</a:t>
            </a: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879B845F-573A-4944-9D1A-1F46230FB356}"/>
              </a:ext>
            </a:extLst>
          </p:cNvPr>
          <p:cNvCxnSpPr>
            <a:cxnSpLocks/>
          </p:cNvCxnSpPr>
          <p:nvPr/>
        </p:nvCxnSpPr>
        <p:spPr>
          <a:xfrm>
            <a:off x="10099100" y="-13335"/>
            <a:ext cx="0" cy="593113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87846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8483C-29A8-4525-9DDD-19098B90EBDE}" type="datetimeFigureOut">
              <a:rPr lang="ko-KR" altLang="en-US" smtClean="0"/>
              <a:t>2018-08-07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A0205-92CC-42B1-99E9-47D36ADAEB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19524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8483C-29A8-4525-9DDD-19098B90EBDE}" type="datetimeFigureOut">
              <a:rPr lang="ko-KR" altLang="en-US" smtClean="0"/>
              <a:t>2018-08-07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A0205-92CC-42B1-99E9-47D36ADAEB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15166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8483C-29A8-4525-9DDD-19098B90EBDE}" type="datetimeFigureOut">
              <a:rPr lang="ko-KR" altLang="en-US" smtClean="0"/>
              <a:t>2018-08-07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A0205-92CC-42B1-99E9-47D36ADAEB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95609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8483C-29A8-4525-9DDD-19098B90EBDE}" type="datetimeFigureOut">
              <a:rPr lang="ko-KR" altLang="en-US" smtClean="0"/>
              <a:t>2018-08-07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A0205-92CC-42B1-99E9-47D36ADAEB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41587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8483C-29A8-4525-9DDD-19098B90EBDE}" type="datetimeFigureOut">
              <a:rPr lang="ko-KR" altLang="en-US" smtClean="0"/>
              <a:t>2018-08-07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A0205-92CC-42B1-99E9-47D36ADAEB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25972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8483C-29A8-4525-9DDD-19098B90EBDE}" type="datetimeFigureOut">
              <a:rPr lang="ko-KR" altLang="en-US" smtClean="0"/>
              <a:t>2018-08-07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A0205-92CC-42B1-99E9-47D36ADAEB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41879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8483C-29A8-4525-9DDD-19098B90EBDE}" type="datetimeFigureOut">
              <a:rPr lang="ko-KR" altLang="en-US" smtClean="0"/>
              <a:t>2018-08-07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A0205-92CC-42B1-99E9-47D36ADAEB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04793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8483C-29A8-4525-9DDD-19098B90EBDE}" type="datetimeFigureOut">
              <a:rPr lang="ko-KR" altLang="en-US" smtClean="0"/>
              <a:t>2018-08-07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A0205-92CC-42B1-99E9-47D36ADAEB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0533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F8483C-29A8-4525-9DDD-19098B90EBDE}" type="datetimeFigureOut">
              <a:rPr lang="ko-KR" altLang="en-US" smtClean="0"/>
              <a:t>2018-08-07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CA0205-92CC-42B1-99E9-47D36ADAEB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25296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  <p:sldLayoutId id="2147483714" r:id="rId12"/>
    <p:sldLayoutId id="2147483715" r:id="rId1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ratsgo.github.io/machine%20learning/2017/04/17/KNN/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ko.wikipedia.org/wiki/K-%ED%8F%89%EA%B7%A0_%EC%95%8C%EA%B3%A0%EB%A6%AC%EC%A6%98#%EB%AC%B4%EC%9E%91%EC%9C%84_%EB%B6%84%ED%95%A0_(Random_Partition)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ko.wikipedia.org/wiki/K-%ED%8F%89%EA%B7%A0_%EC%95%8C%EA%B3%A0%EB%A6%AC%EC%A6%98#%EB%AC%B4%EC%9E%91%EC%9C%84_%EB%B6%84%ED%95%A0_(Random_Partition)" TargetMode="Externa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7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4.emf"/><Relationship Id="rId5" Type="http://schemas.openxmlformats.org/officeDocument/2006/relationships/image" Target="../media/image33.emf"/><Relationship Id="rId4" Type="http://schemas.openxmlformats.org/officeDocument/2006/relationships/image" Target="../media/image32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81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각형 9">
            <a:extLst>
              <a:ext uri="{FF2B5EF4-FFF2-40B4-BE49-F238E27FC236}">
                <a16:creationId xmlns:a16="http://schemas.microsoft.com/office/drawing/2014/main" id="{DD2D04DD-B48F-47FF-B359-2041B59CE40A}"/>
              </a:ext>
            </a:extLst>
          </p:cNvPr>
          <p:cNvSpPr/>
          <p:nvPr/>
        </p:nvSpPr>
        <p:spPr>
          <a:xfrm rot="5400000">
            <a:off x="5083150" y="-157580"/>
            <a:ext cx="2025701" cy="2340866"/>
          </a:xfrm>
          <a:prstGeom prst="homePlate">
            <a:avLst>
              <a:gd name="adj" fmla="val 23545"/>
            </a:avLst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29ADD8CB-986C-4902-830A-F9A6C2D2256A}"/>
              </a:ext>
            </a:extLst>
          </p:cNvPr>
          <p:cNvSpPr txBox="1">
            <a:spLocks/>
          </p:cNvSpPr>
          <p:nvPr/>
        </p:nvSpPr>
        <p:spPr>
          <a:xfrm>
            <a:off x="403945" y="3024871"/>
            <a:ext cx="11384111" cy="4580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클러스터링</a:t>
            </a:r>
            <a:endParaRPr lang="en-US" altLang="ko-KR" sz="4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  <a:p>
            <a:r>
              <a:rPr lang="en-US" altLang="ko-KR" sz="4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Clustering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01232C0-EC63-4E2E-BEBC-45D07FE4FBF1}"/>
              </a:ext>
            </a:extLst>
          </p:cNvPr>
          <p:cNvSpPr/>
          <p:nvPr userDrawn="1"/>
        </p:nvSpPr>
        <p:spPr>
          <a:xfrm>
            <a:off x="5107350" y="718517"/>
            <a:ext cx="1977300" cy="30777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dist">
              <a:spcBef>
                <a:spcPts val="600"/>
              </a:spcBef>
            </a:pPr>
            <a:r>
              <a:rPr lang="en-US" altLang="ko-KR" sz="1400" spc="-1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ToBig’s</a:t>
            </a:r>
            <a:r>
              <a:rPr lang="en-US" altLang="ko-KR" sz="1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  9</a:t>
            </a:r>
            <a:r>
              <a:rPr lang="ko-KR" altLang="en-US" sz="1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기 </a:t>
            </a:r>
            <a:r>
              <a:rPr lang="ko-KR" altLang="en-US" sz="1400" spc="-1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박송은</a:t>
            </a:r>
            <a:endParaRPr lang="en-US" altLang="ko-KR" sz="14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A8ACD93-A865-487D-81D9-7DE7E22E46EB}"/>
              </a:ext>
            </a:extLst>
          </p:cNvPr>
          <p:cNvCxnSpPr>
            <a:cxnSpLocks/>
          </p:cNvCxnSpPr>
          <p:nvPr userDrawn="1"/>
        </p:nvCxnSpPr>
        <p:spPr>
          <a:xfrm>
            <a:off x="5008718" y="691670"/>
            <a:ext cx="217456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D350F34-097E-4727-B61F-E8609F792A6C}"/>
              </a:ext>
            </a:extLst>
          </p:cNvPr>
          <p:cNvSpPr/>
          <p:nvPr userDrawn="1"/>
        </p:nvSpPr>
        <p:spPr>
          <a:xfrm>
            <a:off x="5107350" y="345726"/>
            <a:ext cx="1977300" cy="338554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algn="dist">
              <a:spcBef>
                <a:spcPts val="600"/>
              </a:spcBef>
            </a:pPr>
            <a:r>
              <a:rPr lang="ko-KR" altLang="en-US" sz="16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교육세미나</a:t>
            </a:r>
            <a:endParaRPr lang="en-US" altLang="ko-KR" sz="16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500372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ADC1B0E8-32C7-44D6-A02D-BD854C62DE83}"/>
              </a:ext>
            </a:extLst>
          </p:cNvPr>
          <p:cNvSpPr txBox="1">
            <a:spLocks/>
          </p:cNvSpPr>
          <p:nvPr/>
        </p:nvSpPr>
        <p:spPr>
          <a:xfrm>
            <a:off x="2544604" y="721620"/>
            <a:ext cx="9647396" cy="4284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Unit 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02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r>
              <a:rPr lang="ko-KR" altLang="en-US" sz="2400" spc="-1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ㅣ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 </a:t>
            </a:r>
            <a:r>
              <a:rPr lang="ko-KR" altLang="en-US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ea typeface="12롯데마트드림Bold" panose="02020603020101020101" pitchFamily="18" charset="-127"/>
              </a:rPr>
              <a:t>계층적 군집화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ea typeface="12롯데마트드림Bold" panose="02020603020101020101" pitchFamily="18" charset="-127"/>
              </a:rPr>
              <a:t>(</a:t>
            </a:r>
            <a:r>
              <a:rPr lang="en-US" altLang="ko-KR" sz="2400" dirty="0">
                <a:ln/>
                <a:solidFill>
                  <a:schemeClr val="bg1"/>
                </a:solidFill>
              </a:rPr>
              <a:t>Hierarchical agglomerative clustering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ea typeface="12롯데마트드림Bold" panose="02020603020101020101" pitchFamily="18" charset="-127"/>
              </a:rPr>
              <a:t>)</a:t>
            </a:r>
            <a:endParaRPr lang="ko-KR" altLang="en-US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ea typeface="12롯데마트드림Bold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08CEE36-6250-47B6-BFBE-DB085DE73B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595" y="2509756"/>
            <a:ext cx="10299071" cy="350407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7C98827-29C8-4E8B-BEA5-F251776B59D0}"/>
              </a:ext>
            </a:extLst>
          </p:cNvPr>
          <p:cNvSpPr txBox="1"/>
          <p:nvPr/>
        </p:nvSpPr>
        <p:spPr>
          <a:xfrm>
            <a:off x="329940" y="1875281"/>
            <a:ext cx="507162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500" b="1" dirty="0">
                <a:ln/>
                <a:solidFill>
                  <a:schemeClr val="accent3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주로 사용되는 거리의 정의</a:t>
            </a:r>
            <a:endParaRPr lang="en-US" altLang="ko-KR" sz="3500" b="1" dirty="0">
              <a:ln/>
              <a:solidFill>
                <a:schemeClr val="accent3"/>
              </a:solidFill>
              <a:latin typeface="서울남산체 EB" panose="02020503020101020101" pitchFamily="18" charset="-127"/>
              <a:ea typeface="서울남산체 EB" panose="020205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F039A5-3D8D-4964-BE66-CF287B4C413B}"/>
              </a:ext>
            </a:extLst>
          </p:cNvPr>
          <p:cNvSpPr txBox="1"/>
          <p:nvPr/>
        </p:nvSpPr>
        <p:spPr>
          <a:xfrm>
            <a:off x="3808947" y="6205953"/>
            <a:ext cx="8994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서울남산체 EB" panose="02020503020101020101" pitchFamily="18" charset="-127"/>
                <a:ea typeface="서울남산체 EB" panose="02020503020101020101" pitchFamily="18" charset="-127"/>
                <a:hlinkClick r:id="rId4"/>
              </a:rPr>
              <a:t>https://ratsgo.github.io/machine%20learning/2017/04/17/KNN/</a:t>
            </a:r>
            <a:r>
              <a:rPr lang="en-US" altLang="ko-KR" dirty="0">
                <a:latin typeface="서울남산체 EB" panose="02020503020101020101" pitchFamily="18" charset="-127"/>
                <a:ea typeface="서울남산체 EB" panose="02020503020101020101" pitchFamily="18" charset="-127"/>
              </a:rPr>
              <a:t> : </a:t>
            </a:r>
            <a:r>
              <a:rPr lang="ko-KR" altLang="en-US" dirty="0">
                <a:latin typeface="서울남산체 EB" panose="02020503020101020101" pitchFamily="18" charset="-127"/>
                <a:ea typeface="서울남산체 EB" panose="02020503020101020101" pitchFamily="18" charset="-127"/>
              </a:rPr>
              <a:t>거리 참고 자료</a:t>
            </a:r>
          </a:p>
        </p:txBody>
      </p:sp>
    </p:spTree>
    <p:extLst>
      <p:ext uri="{BB962C8B-B14F-4D97-AF65-F5344CB8AC3E}">
        <p14:creationId xmlns:p14="http://schemas.microsoft.com/office/powerpoint/2010/main" val="40466786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ADC1B0E8-32C7-44D6-A02D-BD854C62DE83}"/>
              </a:ext>
            </a:extLst>
          </p:cNvPr>
          <p:cNvSpPr txBox="1">
            <a:spLocks/>
          </p:cNvSpPr>
          <p:nvPr/>
        </p:nvSpPr>
        <p:spPr>
          <a:xfrm>
            <a:off x="2544604" y="721620"/>
            <a:ext cx="9647396" cy="4284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Unit 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02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r>
              <a:rPr lang="ko-KR" altLang="en-US" sz="2400" spc="-1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ㅣ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 </a:t>
            </a:r>
            <a:r>
              <a:rPr lang="ko-KR" altLang="en-US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ea typeface="12롯데마트드림Bold" panose="02020603020101020101" pitchFamily="18" charset="-127"/>
              </a:rPr>
              <a:t>계층적 군집화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ea typeface="12롯데마트드림Bold" panose="02020603020101020101" pitchFamily="18" charset="-127"/>
              </a:rPr>
              <a:t>(</a:t>
            </a:r>
            <a:r>
              <a:rPr lang="en-US" altLang="ko-KR" sz="2400" dirty="0">
                <a:ln/>
                <a:solidFill>
                  <a:schemeClr val="bg1"/>
                </a:solidFill>
              </a:rPr>
              <a:t>Hierarchical agglomerative clustering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ea typeface="12롯데마트드림Bold" panose="02020603020101020101" pitchFamily="18" charset="-127"/>
              </a:rPr>
              <a:t>)</a:t>
            </a:r>
            <a:endParaRPr lang="ko-KR" altLang="en-US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ea typeface="12롯데마트드림Bold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96828A-DFB3-413C-9B5D-1F68B33874E6}"/>
              </a:ext>
            </a:extLst>
          </p:cNvPr>
          <p:cNvSpPr txBox="1"/>
          <p:nvPr/>
        </p:nvSpPr>
        <p:spPr>
          <a:xfrm>
            <a:off x="549484" y="2141617"/>
            <a:ext cx="12433955" cy="3493264"/>
          </a:xfrm>
          <a:prstGeom prst="rect">
            <a:avLst/>
          </a:prstGeom>
          <a:noFill/>
          <a:effectLst/>
        </p:spPr>
        <p:txBody>
          <a:bodyPr wrap="squar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ko-KR" altLang="en-US" sz="3500" b="1" dirty="0">
                <a:ln/>
                <a:solidFill>
                  <a:schemeClr val="accent3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군집</a:t>
            </a:r>
            <a:r>
              <a:rPr lang="en-US" altLang="ko-KR" sz="3500" b="1" dirty="0">
                <a:ln/>
                <a:solidFill>
                  <a:schemeClr val="accent3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-</a:t>
            </a:r>
            <a:r>
              <a:rPr lang="ko-KR" altLang="en-US" sz="3500" b="1" dirty="0">
                <a:ln/>
                <a:solidFill>
                  <a:schemeClr val="accent3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군집 </a:t>
            </a:r>
            <a:r>
              <a:rPr lang="en-US" altLang="ko-KR" sz="3500" b="1" dirty="0">
                <a:ln/>
                <a:solidFill>
                  <a:schemeClr val="accent3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or </a:t>
            </a:r>
            <a:r>
              <a:rPr lang="ko-KR" altLang="en-US" sz="3500" b="1" dirty="0">
                <a:ln/>
                <a:solidFill>
                  <a:schemeClr val="accent3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군집</a:t>
            </a:r>
            <a:r>
              <a:rPr lang="en-US" altLang="ko-KR" sz="3500" b="1" dirty="0">
                <a:ln/>
                <a:solidFill>
                  <a:schemeClr val="accent3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-</a:t>
            </a:r>
            <a:r>
              <a:rPr lang="ko-KR" altLang="en-US" sz="3500" b="1" dirty="0">
                <a:ln/>
                <a:solidFill>
                  <a:schemeClr val="accent3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개체 간 거리 측정 방법 </a:t>
            </a:r>
            <a:endParaRPr lang="en-US" altLang="ko-KR" sz="3500" b="1" dirty="0">
              <a:ln/>
              <a:solidFill>
                <a:schemeClr val="accent3"/>
              </a:solidFill>
              <a:latin typeface="서울남산체 EB" panose="02020503020101020101" pitchFamily="18" charset="-127"/>
              <a:ea typeface="서울남산체 EB" panose="02020503020101020101" pitchFamily="18" charset="-127"/>
            </a:endParaRPr>
          </a:p>
          <a:p>
            <a:pPr marL="457200" indent="-457200">
              <a:lnSpc>
                <a:spcPct val="200000"/>
              </a:lnSpc>
              <a:buAutoNum type="arabicPeriod"/>
            </a:pPr>
            <a:r>
              <a:rPr lang="ko-KR" alt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서울남산체 EB" panose="02020503020101020101" pitchFamily="18" charset="-127"/>
                <a:ea typeface="서울남산체 EB" panose="02020503020101020101" pitchFamily="18" charset="-127"/>
              </a:rPr>
              <a:t>최단 </a:t>
            </a:r>
            <a:r>
              <a:rPr lang="ko-KR" altLang="en-US" sz="2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서울남산체 EB" panose="02020503020101020101" pitchFamily="18" charset="-127"/>
                <a:ea typeface="서울남산체 EB" panose="02020503020101020101" pitchFamily="18" charset="-127"/>
              </a:rPr>
              <a:t>연결법</a:t>
            </a:r>
            <a:endParaRPr lang="en-US" altLang="ko-KR" sz="2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서울남산체 EB" panose="02020503020101020101" pitchFamily="18" charset="-127"/>
              <a:ea typeface="서울남산체 EB" panose="02020503020101020101" pitchFamily="18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서울남산체 EB" panose="02020503020101020101" pitchFamily="18" charset="-127"/>
                <a:ea typeface="서울남산체 EB" panose="02020503020101020101" pitchFamily="18" charset="-127"/>
              </a:rPr>
              <a:t>2.  </a:t>
            </a:r>
            <a:r>
              <a:rPr lang="ko-KR" alt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서울남산체 EB" panose="02020503020101020101" pitchFamily="18" charset="-127"/>
                <a:ea typeface="서울남산체 EB" panose="02020503020101020101" pitchFamily="18" charset="-127"/>
              </a:rPr>
              <a:t>최장 </a:t>
            </a:r>
            <a:r>
              <a:rPr lang="ko-KR" altLang="en-US" sz="2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서울남산체 EB" panose="02020503020101020101" pitchFamily="18" charset="-127"/>
                <a:ea typeface="서울남산체 EB" panose="02020503020101020101" pitchFamily="18" charset="-127"/>
              </a:rPr>
              <a:t>연결법</a:t>
            </a:r>
            <a:endParaRPr lang="en-US" altLang="ko-KR" sz="2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서울남산체 EB" panose="02020503020101020101" pitchFamily="18" charset="-127"/>
              <a:ea typeface="서울남산체 EB" panose="02020503020101020101" pitchFamily="18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서울남산체 EB" panose="02020503020101020101" pitchFamily="18" charset="-127"/>
                <a:ea typeface="서울남산체 EB" panose="02020503020101020101" pitchFamily="18" charset="-127"/>
              </a:rPr>
              <a:t>3.  </a:t>
            </a:r>
            <a:r>
              <a:rPr lang="ko-KR" alt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서울남산체 EB" panose="02020503020101020101" pitchFamily="18" charset="-127"/>
                <a:ea typeface="서울남산체 EB" panose="02020503020101020101" pitchFamily="18" charset="-127"/>
              </a:rPr>
              <a:t>평균 </a:t>
            </a:r>
            <a:r>
              <a:rPr lang="ko-KR" altLang="en-US" sz="2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서울남산체 EB" panose="02020503020101020101" pitchFamily="18" charset="-127"/>
                <a:ea typeface="서울남산체 EB" panose="02020503020101020101" pitchFamily="18" charset="-127"/>
              </a:rPr>
              <a:t>연결법</a:t>
            </a:r>
            <a:endParaRPr lang="en-US" altLang="ko-KR" sz="2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서울남산체 EB" panose="02020503020101020101" pitchFamily="18" charset="-127"/>
              <a:ea typeface="서울남산체 EB" panose="02020503020101020101" pitchFamily="18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서울남산체 EB" panose="02020503020101020101" pitchFamily="18" charset="-127"/>
                <a:ea typeface="서울남산체 EB" panose="02020503020101020101" pitchFamily="18" charset="-127"/>
              </a:rPr>
              <a:t>4.  </a:t>
            </a:r>
            <a:r>
              <a:rPr lang="ko-KR" alt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서울남산체 EB" panose="02020503020101020101" pitchFamily="18" charset="-127"/>
                <a:ea typeface="서울남산체 EB" panose="02020503020101020101" pitchFamily="18" charset="-127"/>
              </a:rPr>
              <a:t>중심 </a:t>
            </a:r>
            <a:r>
              <a:rPr lang="ko-KR" altLang="en-US" sz="2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서울남산체 EB" panose="02020503020101020101" pitchFamily="18" charset="-127"/>
                <a:ea typeface="서울남산체 EB" panose="02020503020101020101" pitchFamily="18" charset="-127"/>
              </a:rPr>
              <a:t>연결법</a:t>
            </a:r>
            <a:endParaRPr lang="en-US" altLang="ko-KR" sz="2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서울남산체 EB" panose="02020503020101020101" pitchFamily="18" charset="-127"/>
              <a:ea typeface="서울남산체 E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289074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ADC1B0E8-32C7-44D6-A02D-BD854C62DE83}"/>
              </a:ext>
            </a:extLst>
          </p:cNvPr>
          <p:cNvSpPr txBox="1">
            <a:spLocks/>
          </p:cNvSpPr>
          <p:nvPr/>
        </p:nvSpPr>
        <p:spPr>
          <a:xfrm>
            <a:off x="2544604" y="721620"/>
            <a:ext cx="9647396" cy="4284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Unit 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02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r>
              <a:rPr lang="ko-KR" altLang="en-US" sz="2400" spc="-1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ㅣ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 </a:t>
            </a:r>
            <a:r>
              <a:rPr lang="ko-KR" altLang="en-US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ea typeface="12롯데마트드림Bold" panose="02020603020101020101" pitchFamily="18" charset="-127"/>
              </a:rPr>
              <a:t>계층적 군집화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ea typeface="12롯데마트드림Bold" panose="02020603020101020101" pitchFamily="18" charset="-127"/>
              </a:rPr>
              <a:t>(</a:t>
            </a:r>
            <a:r>
              <a:rPr lang="en-US" altLang="ko-KR" sz="2400" dirty="0">
                <a:ln/>
                <a:solidFill>
                  <a:schemeClr val="bg1"/>
                </a:solidFill>
              </a:rPr>
              <a:t>Hierarchical agglomerative clustering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ea typeface="12롯데마트드림Bold" panose="02020603020101020101" pitchFamily="18" charset="-127"/>
              </a:rPr>
              <a:t>)</a:t>
            </a:r>
            <a:endParaRPr lang="ko-KR" altLang="en-US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ea typeface="12롯데마트드림Bold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6F6A568-EDD4-4609-A6EF-975D340E1DA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" r="928"/>
          <a:stretch/>
        </p:blipFill>
        <p:spPr>
          <a:xfrm>
            <a:off x="1298687" y="1732340"/>
            <a:ext cx="9023664" cy="4517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7843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ADC1B0E8-32C7-44D6-A02D-BD854C62DE83}"/>
              </a:ext>
            </a:extLst>
          </p:cNvPr>
          <p:cNvSpPr txBox="1">
            <a:spLocks/>
          </p:cNvSpPr>
          <p:nvPr/>
        </p:nvSpPr>
        <p:spPr>
          <a:xfrm>
            <a:off x="2544604" y="721620"/>
            <a:ext cx="9647396" cy="4284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Unit 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02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r>
              <a:rPr lang="ko-KR" altLang="en-US" sz="2400" spc="-1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ㅣ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 </a:t>
            </a:r>
            <a:r>
              <a:rPr lang="ko-KR" altLang="en-US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ea typeface="12롯데마트드림Bold" panose="02020603020101020101" pitchFamily="18" charset="-127"/>
              </a:rPr>
              <a:t>계층적 군집화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ea typeface="12롯데마트드림Bold" panose="02020603020101020101" pitchFamily="18" charset="-127"/>
              </a:rPr>
              <a:t>(</a:t>
            </a:r>
            <a:r>
              <a:rPr lang="en-US" altLang="ko-KR" sz="2400" dirty="0">
                <a:ln/>
                <a:solidFill>
                  <a:schemeClr val="bg1"/>
                </a:solidFill>
              </a:rPr>
              <a:t>Hierarchical agglomerative clustering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ea typeface="12롯데마트드림Bold" panose="02020603020101020101" pitchFamily="18" charset="-127"/>
              </a:rPr>
              <a:t>)</a:t>
            </a:r>
            <a:endParaRPr lang="ko-KR" altLang="en-US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ea typeface="12롯데마트드림Bold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1913BE4-9409-44D9-8E1B-C25DEF989E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1155" y="1882839"/>
            <a:ext cx="9483364" cy="4253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1051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ADC1B0E8-32C7-44D6-A02D-BD854C62DE83}"/>
              </a:ext>
            </a:extLst>
          </p:cNvPr>
          <p:cNvSpPr txBox="1">
            <a:spLocks/>
          </p:cNvSpPr>
          <p:nvPr/>
        </p:nvSpPr>
        <p:spPr>
          <a:xfrm>
            <a:off x="2544604" y="721620"/>
            <a:ext cx="9647396" cy="4284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Unit 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02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r>
              <a:rPr lang="ko-KR" altLang="en-US" sz="2400" spc="-1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ㅣ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 </a:t>
            </a:r>
            <a:r>
              <a:rPr lang="ko-KR" altLang="en-US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ea typeface="12롯데마트드림Bold" panose="02020603020101020101" pitchFamily="18" charset="-127"/>
              </a:rPr>
              <a:t>계층적 군집화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ea typeface="12롯데마트드림Bold" panose="02020603020101020101" pitchFamily="18" charset="-127"/>
              </a:rPr>
              <a:t>(</a:t>
            </a:r>
            <a:r>
              <a:rPr lang="en-US" altLang="ko-KR" sz="2400" dirty="0">
                <a:ln/>
                <a:solidFill>
                  <a:schemeClr val="bg1"/>
                </a:solidFill>
              </a:rPr>
              <a:t>Hierarchical agglomerative clustering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ea typeface="12롯데마트드림Bold" panose="02020603020101020101" pitchFamily="18" charset="-127"/>
              </a:rPr>
              <a:t>)</a:t>
            </a:r>
            <a:endParaRPr lang="ko-KR" altLang="en-US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ea typeface="12롯데마트드림Bold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3B611B0-8D14-4DFD-B5B0-C849374564A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73"/>
          <a:stretch/>
        </p:blipFill>
        <p:spPr>
          <a:xfrm>
            <a:off x="923826" y="1647499"/>
            <a:ext cx="9844437" cy="4395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9729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ADC1B0E8-32C7-44D6-A02D-BD854C62DE83}"/>
              </a:ext>
            </a:extLst>
          </p:cNvPr>
          <p:cNvSpPr txBox="1">
            <a:spLocks/>
          </p:cNvSpPr>
          <p:nvPr/>
        </p:nvSpPr>
        <p:spPr>
          <a:xfrm>
            <a:off x="2544604" y="721620"/>
            <a:ext cx="9647396" cy="4284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Unit 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02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r>
              <a:rPr lang="ko-KR" altLang="en-US" sz="2400" spc="-1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ㅣ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 </a:t>
            </a:r>
            <a:r>
              <a:rPr lang="ko-KR" altLang="en-US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ea typeface="12롯데마트드림Bold" panose="02020603020101020101" pitchFamily="18" charset="-127"/>
              </a:rPr>
              <a:t>계층적 군집화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ea typeface="12롯데마트드림Bold" panose="02020603020101020101" pitchFamily="18" charset="-127"/>
              </a:rPr>
              <a:t>(</a:t>
            </a:r>
            <a:r>
              <a:rPr lang="en-US" altLang="ko-KR" sz="2400" dirty="0">
                <a:ln/>
                <a:solidFill>
                  <a:schemeClr val="bg1"/>
                </a:solidFill>
              </a:rPr>
              <a:t>Hierarchical agglomerative clustering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ea typeface="12롯데마트드림Bold" panose="02020603020101020101" pitchFamily="18" charset="-127"/>
              </a:rPr>
              <a:t>)</a:t>
            </a:r>
            <a:endParaRPr lang="ko-KR" altLang="en-US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ea typeface="12롯데마트드림Bold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D6A1C7A-21B8-4736-BADD-56AE3A57C2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63"/>
          <a:stretch/>
        </p:blipFill>
        <p:spPr>
          <a:xfrm>
            <a:off x="1338608" y="1828208"/>
            <a:ext cx="9537940" cy="438405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타원 4">
            <a:extLst>
              <a:ext uri="{FF2B5EF4-FFF2-40B4-BE49-F238E27FC236}">
                <a16:creationId xmlns:a16="http://schemas.microsoft.com/office/drawing/2014/main" id="{D93DB88B-5ED2-4D1B-8D6A-ECD09A6BD785}"/>
              </a:ext>
            </a:extLst>
          </p:cNvPr>
          <p:cNvSpPr/>
          <p:nvPr/>
        </p:nvSpPr>
        <p:spPr>
          <a:xfrm>
            <a:off x="7051251" y="3789889"/>
            <a:ext cx="395368" cy="38392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DA9C091E-DA2A-4080-A5AF-6CD6024F63F4}"/>
              </a:ext>
            </a:extLst>
          </p:cNvPr>
          <p:cNvCxnSpPr>
            <a:cxnSpLocks/>
            <a:stCxn id="5" idx="7"/>
          </p:cNvCxnSpPr>
          <p:nvPr/>
        </p:nvCxnSpPr>
        <p:spPr>
          <a:xfrm flipV="1">
            <a:off x="7388719" y="3167406"/>
            <a:ext cx="426102" cy="67870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9365FDC-D175-4FAA-B674-E343DCCE7E56}"/>
              </a:ext>
            </a:extLst>
          </p:cNvPr>
          <p:cNvSpPr txBox="1"/>
          <p:nvPr/>
        </p:nvSpPr>
        <p:spPr>
          <a:xfrm>
            <a:off x="7814821" y="2798074"/>
            <a:ext cx="42287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>
                <a:solidFill>
                  <a:srgbClr val="FF0000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덴드로그램의</a:t>
            </a:r>
            <a:r>
              <a:rPr lang="ko-KR" altLang="en-US" b="1" dirty="0">
                <a:solidFill>
                  <a:srgbClr val="FF0000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 높이 </a:t>
            </a:r>
            <a:r>
              <a:rPr lang="en-US" altLang="ko-KR" b="1" dirty="0">
                <a:solidFill>
                  <a:srgbClr val="FF0000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= </a:t>
            </a:r>
            <a:r>
              <a:rPr lang="ko-KR" altLang="en-US" b="1" dirty="0">
                <a:solidFill>
                  <a:srgbClr val="FF0000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관측치 간의 거리 </a:t>
            </a:r>
          </a:p>
        </p:txBody>
      </p:sp>
    </p:spTree>
    <p:extLst>
      <p:ext uri="{BB962C8B-B14F-4D97-AF65-F5344CB8AC3E}">
        <p14:creationId xmlns:p14="http://schemas.microsoft.com/office/powerpoint/2010/main" val="776010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ADC1B0E8-32C7-44D6-A02D-BD854C62DE83}"/>
              </a:ext>
            </a:extLst>
          </p:cNvPr>
          <p:cNvSpPr txBox="1">
            <a:spLocks/>
          </p:cNvSpPr>
          <p:nvPr/>
        </p:nvSpPr>
        <p:spPr>
          <a:xfrm>
            <a:off x="2544604" y="721620"/>
            <a:ext cx="9647396" cy="4284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Unit 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02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r>
              <a:rPr lang="ko-KR" altLang="en-US" sz="2400" spc="-1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ㅣ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 </a:t>
            </a:r>
            <a:r>
              <a:rPr lang="ko-KR" altLang="en-US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ea typeface="12롯데마트드림Bold" panose="02020603020101020101" pitchFamily="18" charset="-127"/>
              </a:rPr>
              <a:t>계층적 군집화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ea typeface="12롯데마트드림Bold" panose="02020603020101020101" pitchFamily="18" charset="-127"/>
              </a:rPr>
              <a:t>(</a:t>
            </a:r>
            <a:r>
              <a:rPr lang="en-US" altLang="ko-KR" sz="2400" dirty="0">
                <a:ln/>
                <a:solidFill>
                  <a:schemeClr val="bg1"/>
                </a:solidFill>
              </a:rPr>
              <a:t>Hierarchical agglomerative clustering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ea typeface="12롯데마트드림Bold" panose="02020603020101020101" pitchFamily="18" charset="-127"/>
              </a:rPr>
              <a:t>)</a:t>
            </a:r>
            <a:endParaRPr lang="ko-KR" altLang="en-US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ea typeface="12롯데마트드림Bold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B32754D-2BF7-45C1-B601-469AE78FDD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108" y="1714606"/>
            <a:ext cx="10619204" cy="4158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8528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ADC1B0E8-32C7-44D6-A02D-BD854C62DE83}"/>
              </a:ext>
            </a:extLst>
          </p:cNvPr>
          <p:cNvSpPr txBox="1">
            <a:spLocks/>
          </p:cNvSpPr>
          <p:nvPr/>
        </p:nvSpPr>
        <p:spPr>
          <a:xfrm>
            <a:off x="2544604" y="721620"/>
            <a:ext cx="9647396" cy="4284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spc="3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Unit </a:t>
            </a:r>
            <a:r>
              <a:rPr lang="en-US" altLang="ko-KR" sz="2400" spc="-15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r>
              <a:rPr lang="en-US" altLang="ko-KR" sz="2400" spc="3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02</a:t>
            </a:r>
            <a:r>
              <a:rPr lang="en-US" altLang="ko-KR" sz="2400" spc="-15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r>
              <a:rPr lang="ko-KR" altLang="en-US" sz="2400" spc="-15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ㅣ</a:t>
            </a:r>
            <a:r>
              <a:rPr lang="en-US" altLang="ko-KR" sz="2400" spc="-15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 </a:t>
            </a:r>
            <a:r>
              <a:rPr lang="ko-KR" altLang="en-US" sz="2400" spc="-15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ea typeface="12롯데마트드림Bold" panose="02020603020101020101" pitchFamily="18" charset="-127"/>
              </a:rPr>
              <a:t>계층적 군집화</a:t>
            </a:r>
            <a:r>
              <a:rPr lang="en-US" altLang="ko-KR" sz="2400" spc="-15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ea typeface="12롯데마트드림Bold" panose="02020603020101020101" pitchFamily="18" charset="-127"/>
              </a:rPr>
              <a:t>(</a:t>
            </a:r>
            <a:r>
              <a:rPr lang="en-US" altLang="ko-KR" sz="2400">
                <a:ln/>
                <a:solidFill>
                  <a:schemeClr val="bg1"/>
                </a:solidFill>
              </a:rPr>
              <a:t>Hierarchical agglomerative clustering</a:t>
            </a:r>
            <a:r>
              <a:rPr lang="en-US" altLang="ko-KR" sz="2400" spc="-15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ea typeface="12롯데마트드림Bold" panose="02020603020101020101" pitchFamily="18" charset="-127"/>
              </a:rPr>
              <a:t>)</a:t>
            </a:r>
            <a:endParaRPr lang="ko-KR" altLang="en-US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ea typeface="12롯데마트드림Bold" panose="02020603020101020101" pitchFamily="18" charset="-127"/>
            </a:endParaRPr>
          </a:p>
        </p:txBody>
      </p:sp>
      <p:pic>
        <p:nvPicPr>
          <p:cNvPr id="5" name="그림 4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A30AF7A3-9583-4562-B8F5-0FBCD07DA5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025" y="1494306"/>
            <a:ext cx="11485949" cy="4497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7251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ADC1B0E8-32C7-44D6-A02D-BD854C62DE83}"/>
              </a:ext>
            </a:extLst>
          </p:cNvPr>
          <p:cNvSpPr txBox="1">
            <a:spLocks/>
          </p:cNvSpPr>
          <p:nvPr/>
        </p:nvSpPr>
        <p:spPr>
          <a:xfrm>
            <a:off x="2544604" y="721620"/>
            <a:ext cx="9647396" cy="4284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Unit 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02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r>
              <a:rPr lang="ko-KR" altLang="en-US" sz="2400" spc="-1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ㅣ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 </a:t>
            </a:r>
            <a:r>
              <a:rPr lang="ko-KR" altLang="en-US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ea typeface="12롯데마트드림Bold" panose="02020603020101020101" pitchFamily="18" charset="-127"/>
              </a:rPr>
              <a:t>계층적 군집화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ea typeface="12롯데마트드림Bold" panose="02020603020101020101" pitchFamily="18" charset="-127"/>
              </a:rPr>
              <a:t>(</a:t>
            </a:r>
            <a:r>
              <a:rPr lang="en-US" altLang="ko-KR" sz="2400" dirty="0">
                <a:ln/>
                <a:solidFill>
                  <a:schemeClr val="bg1"/>
                </a:solidFill>
              </a:rPr>
              <a:t>Hierarchical agglomerative clustering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ea typeface="12롯데마트드림Bold" panose="02020603020101020101" pitchFamily="18" charset="-127"/>
              </a:rPr>
              <a:t>)</a:t>
            </a:r>
            <a:endParaRPr lang="ko-KR" altLang="en-US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ea typeface="12롯데마트드림Bold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C8A0BB6-D75D-4EFE-89EF-AF9D761C44F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47"/>
          <a:stretch/>
        </p:blipFill>
        <p:spPr>
          <a:xfrm>
            <a:off x="589547" y="1786964"/>
            <a:ext cx="10647947" cy="4226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7001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ADC1B0E8-32C7-44D6-A02D-BD854C62DE83}"/>
              </a:ext>
            </a:extLst>
          </p:cNvPr>
          <p:cNvSpPr txBox="1">
            <a:spLocks/>
          </p:cNvSpPr>
          <p:nvPr/>
        </p:nvSpPr>
        <p:spPr>
          <a:xfrm>
            <a:off x="2544604" y="721620"/>
            <a:ext cx="9647396" cy="4284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Unit 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02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r>
              <a:rPr lang="ko-KR" altLang="en-US" sz="2400" spc="-1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ㅣ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 </a:t>
            </a:r>
            <a:r>
              <a:rPr lang="ko-KR" altLang="en-US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ea typeface="12롯데마트드림Bold" panose="02020603020101020101" pitchFamily="18" charset="-127"/>
              </a:rPr>
              <a:t>계층적 군집화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ea typeface="12롯데마트드림Bold" panose="02020603020101020101" pitchFamily="18" charset="-127"/>
              </a:rPr>
              <a:t>(</a:t>
            </a:r>
            <a:r>
              <a:rPr lang="en-US" altLang="ko-KR" sz="2400" dirty="0">
                <a:ln/>
                <a:solidFill>
                  <a:schemeClr val="bg1"/>
                </a:solidFill>
              </a:rPr>
              <a:t>Hierarchical agglomerative clustering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ea typeface="12롯데마트드림Bold" panose="02020603020101020101" pitchFamily="18" charset="-127"/>
              </a:rPr>
              <a:t>)</a:t>
            </a:r>
            <a:endParaRPr lang="ko-KR" altLang="en-US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ea typeface="12롯데마트드림Bold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C53B5C8-23CA-44B1-AA4D-B75D7FAD499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13"/>
          <a:stretch/>
        </p:blipFill>
        <p:spPr>
          <a:xfrm>
            <a:off x="445168" y="1786964"/>
            <a:ext cx="11550316" cy="4601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3839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자유형: 도형 2">
            <a:extLst>
              <a:ext uri="{FF2B5EF4-FFF2-40B4-BE49-F238E27FC236}">
                <a16:creationId xmlns:a16="http://schemas.microsoft.com/office/drawing/2014/main" id="{F84B8BCE-D08E-4808-B7A8-A3B3155E0C90}"/>
              </a:ext>
            </a:extLst>
          </p:cNvPr>
          <p:cNvSpPr/>
          <p:nvPr/>
        </p:nvSpPr>
        <p:spPr>
          <a:xfrm rot="16200000">
            <a:off x="-2153920" y="2661920"/>
            <a:ext cx="6350000" cy="2042160"/>
          </a:xfrm>
          <a:custGeom>
            <a:avLst/>
            <a:gdLst>
              <a:gd name="connsiteX0" fmla="*/ 4804816 w 4804816"/>
              <a:gd name="connsiteY0" fmla="*/ 0 h 1400970"/>
              <a:gd name="connsiteX1" fmla="*/ 4804816 w 4804816"/>
              <a:gd name="connsiteY1" fmla="*/ 984813 h 1400970"/>
              <a:gd name="connsiteX2" fmla="*/ 4376936 w 4804816"/>
              <a:gd name="connsiteY2" fmla="*/ 1400970 h 1400970"/>
              <a:gd name="connsiteX3" fmla="*/ 0 w 4804816"/>
              <a:gd name="connsiteY3" fmla="*/ 1400970 h 1400970"/>
              <a:gd name="connsiteX4" fmla="*/ 0 w 4804816"/>
              <a:gd name="connsiteY4" fmla="*/ 0 h 1400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04816" h="1400970">
                <a:moveTo>
                  <a:pt x="4804816" y="0"/>
                </a:moveTo>
                <a:lnTo>
                  <a:pt x="4804816" y="984813"/>
                </a:lnTo>
                <a:cubicBezTo>
                  <a:pt x="4804816" y="1214650"/>
                  <a:pt x="4613247" y="1400970"/>
                  <a:pt x="4376936" y="1400970"/>
                </a:cubicBezTo>
                <a:lnTo>
                  <a:pt x="0" y="140097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B78C6F52-6F77-4831-BC0D-EC58C3AB448D}"/>
              </a:ext>
            </a:extLst>
          </p:cNvPr>
          <p:cNvSpPr/>
          <p:nvPr/>
        </p:nvSpPr>
        <p:spPr>
          <a:xfrm rot="5400000">
            <a:off x="-1806802" y="3466241"/>
            <a:ext cx="637448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8000" spc="600" dirty="0">
                <a:solidFill>
                  <a:schemeClr val="bg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Contents</a:t>
            </a:r>
            <a:endParaRPr lang="ko-KR" altLang="en-US" sz="8000" spc="600" dirty="0">
              <a:solidFill>
                <a:schemeClr val="bg1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E67A160E-DCA7-49A9-88A6-49DAC13F3B4C}"/>
              </a:ext>
            </a:extLst>
          </p:cNvPr>
          <p:cNvGrpSpPr/>
          <p:nvPr/>
        </p:nvGrpSpPr>
        <p:grpSpPr>
          <a:xfrm>
            <a:off x="3326160" y="1472615"/>
            <a:ext cx="8865840" cy="4420770"/>
            <a:chOff x="2929920" y="1588790"/>
            <a:chExt cx="9262080" cy="4420770"/>
          </a:xfrm>
        </p:grpSpPr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A281D24A-4D8F-44B9-ACFB-4495BCABF5AE}"/>
                </a:ext>
              </a:extLst>
            </p:cNvPr>
            <p:cNvCxnSpPr>
              <a:cxnSpLocks/>
            </p:cNvCxnSpPr>
            <p:nvPr/>
          </p:nvCxnSpPr>
          <p:spPr>
            <a:xfrm>
              <a:off x="2929920" y="1588790"/>
              <a:ext cx="9262080" cy="0"/>
            </a:xfrm>
            <a:prstGeom prst="line">
              <a:avLst/>
            </a:prstGeom>
            <a:ln w="635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502BC670-7D5C-46E1-BB3B-7122ACEA5ECA}"/>
                </a:ext>
              </a:extLst>
            </p:cNvPr>
            <p:cNvGrpSpPr/>
            <p:nvPr/>
          </p:nvGrpSpPr>
          <p:grpSpPr>
            <a:xfrm>
              <a:off x="2929920" y="1784494"/>
              <a:ext cx="9262080" cy="704706"/>
              <a:chOff x="2411760" y="1347614"/>
              <a:chExt cx="9780240" cy="704706"/>
            </a:xfrm>
          </p:grpSpPr>
          <p:sp>
            <p:nvSpPr>
              <p:cNvPr id="9" name="제목 1">
                <a:extLst>
                  <a:ext uri="{FF2B5EF4-FFF2-40B4-BE49-F238E27FC236}">
                    <a16:creationId xmlns:a16="http://schemas.microsoft.com/office/drawing/2014/main" id="{44A2FBF2-6092-4CB2-8171-1873819480C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11760" y="1347614"/>
                <a:ext cx="9516080" cy="704706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1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US" altLang="ko-KR" sz="2800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2롯데마트드림Bold" panose="02020603020101020101" pitchFamily="18" charset="-127"/>
                    <a:ea typeface="12롯데마트드림Bold" panose="02020603020101020101" pitchFamily="18" charset="-127"/>
                  </a:rPr>
                  <a:t>U</a:t>
                </a:r>
                <a:r>
                  <a:rPr lang="en-US" altLang="ko-KR" sz="2400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2롯데마트드림Bold" panose="02020603020101020101" pitchFamily="18" charset="-127"/>
                    <a:ea typeface="12롯데마트드림Bold" panose="02020603020101020101" pitchFamily="18" charset="-127"/>
                  </a:rPr>
                  <a:t>nit</a:t>
                </a:r>
                <a:r>
                  <a:rPr lang="en-US" altLang="ko-KR" sz="2800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2롯데마트드림Bold" panose="02020603020101020101" pitchFamily="18" charset="-127"/>
                    <a:ea typeface="12롯데마트드림Bold" panose="02020603020101020101" pitchFamily="18" charset="-127"/>
                  </a:rPr>
                  <a:t>  </a:t>
                </a:r>
                <a:r>
                  <a:rPr lang="en-US" altLang="ko-KR" sz="2400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2롯데마트드림Bold" panose="02020603020101020101" pitchFamily="18" charset="-127"/>
                    <a:ea typeface="12롯데마트드림Bold" panose="02020603020101020101" pitchFamily="18" charset="-127"/>
                  </a:rPr>
                  <a:t>01</a:t>
                </a:r>
                <a:r>
                  <a:rPr lang="en-US" altLang="ko-KR" sz="2800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2롯데마트드림Bold" panose="02020603020101020101" pitchFamily="18" charset="-127"/>
                    <a:ea typeface="12롯데마트드림Bold" panose="02020603020101020101" pitchFamily="18" charset="-127"/>
                  </a:rPr>
                  <a:t> </a:t>
                </a:r>
                <a:r>
                  <a:rPr lang="ko-KR" altLang="en-US" sz="2800" spc="50" dirty="0" err="1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2롯데마트드림Bold" panose="02020603020101020101" pitchFamily="18" charset="-127"/>
                    <a:ea typeface="12롯데마트드림Bold" panose="02020603020101020101" pitchFamily="18" charset="-127"/>
                  </a:rPr>
                  <a:t>ㅣ</a:t>
                </a:r>
                <a:r>
                  <a:rPr lang="ko-KR" altLang="en-US" sz="2800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2롯데마트드림Bold" panose="02020603020101020101" pitchFamily="18" charset="-127"/>
                    <a:ea typeface="12롯데마트드림Bold" panose="02020603020101020101" pitchFamily="18" charset="-127"/>
                  </a:rPr>
                  <a:t> </a:t>
                </a:r>
                <a:r>
                  <a:rPr lang="ko-KR" altLang="en-US" sz="2400" b="1" spc="-1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서울남산체 EB" panose="02020503020101020101" pitchFamily="18" charset="-127"/>
                    <a:ea typeface="서울남산체 EB" panose="02020503020101020101" pitchFamily="18" charset="-127"/>
                  </a:rPr>
                  <a:t>군집화</a:t>
                </a:r>
                <a:r>
                  <a:rPr lang="en-US" altLang="ko-KR" sz="2400" b="1" spc="-1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서울남산체 EB" panose="02020503020101020101" pitchFamily="18" charset="-127"/>
                    <a:ea typeface="서울남산체 EB" panose="02020503020101020101" pitchFamily="18" charset="-127"/>
                  </a:rPr>
                  <a:t>(Clustering)</a:t>
                </a:r>
                <a:endParaRPr lang="ko-KR" altLang="en-US" sz="2400" b="1" spc="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서울남산체 EB" panose="02020503020101020101" pitchFamily="18" charset="-127"/>
                  <a:ea typeface="서울남산체 EB" panose="02020503020101020101" pitchFamily="18" charset="-127"/>
                </a:endParaRPr>
              </a:p>
            </p:txBody>
          </p:sp>
          <p:cxnSp>
            <p:nvCxnSpPr>
              <p:cNvPr id="16" name="직선 연결선 15">
                <a:extLst>
                  <a:ext uri="{FF2B5EF4-FFF2-40B4-BE49-F238E27FC236}">
                    <a16:creationId xmlns:a16="http://schemas.microsoft.com/office/drawing/2014/main" id="{6BACCA40-37BF-4D6D-8755-E6FA739B6EF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11760" y="2042160"/>
                <a:ext cx="9780240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46D52862-8BED-4B68-8FDF-6A99084D37F9}"/>
                </a:ext>
              </a:extLst>
            </p:cNvPr>
            <p:cNvGrpSpPr/>
            <p:nvPr/>
          </p:nvGrpSpPr>
          <p:grpSpPr>
            <a:xfrm>
              <a:off x="2929920" y="2664584"/>
              <a:ext cx="9262080" cy="704706"/>
              <a:chOff x="2411760" y="1347614"/>
              <a:chExt cx="9780240" cy="704706"/>
            </a:xfrm>
          </p:grpSpPr>
          <p:sp>
            <p:nvSpPr>
              <p:cNvPr id="47" name="제목 1">
                <a:extLst>
                  <a:ext uri="{FF2B5EF4-FFF2-40B4-BE49-F238E27FC236}">
                    <a16:creationId xmlns:a16="http://schemas.microsoft.com/office/drawing/2014/main" id="{7A5C544E-43CC-4D28-A824-52BD8E46458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11760" y="1347614"/>
                <a:ext cx="9516080" cy="704706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1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US" altLang="ko-KR" sz="2800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2롯데마트드림Bold" panose="02020603020101020101" pitchFamily="18" charset="-127"/>
                    <a:ea typeface="12롯데마트드림Bold" panose="02020603020101020101" pitchFamily="18" charset="-127"/>
                  </a:rPr>
                  <a:t>U</a:t>
                </a:r>
                <a:r>
                  <a:rPr lang="en-US" altLang="ko-KR" sz="2400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2롯데마트드림Bold" panose="02020603020101020101" pitchFamily="18" charset="-127"/>
                    <a:ea typeface="12롯데마트드림Bold" panose="02020603020101020101" pitchFamily="18" charset="-127"/>
                  </a:rPr>
                  <a:t>nit</a:t>
                </a:r>
                <a:r>
                  <a:rPr lang="en-US" altLang="ko-KR" sz="2800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2롯데마트드림Bold" panose="02020603020101020101" pitchFamily="18" charset="-127"/>
                    <a:ea typeface="12롯데마트드림Bold" panose="02020603020101020101" pitchFamily="18" charset="-127"/>
                  </a:rPr>
                  <a:t>  </a:t>
                </a:r>
                <a:r>
                  <a:rPr lang="en-US" altLang="ko-KR" sz="2400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2롯데마트드림Bold" panose="02020603020101020101" pitchFamily="18" charset="-127"/>
                    <a:ea typeface="12롯데마트드림Bold" panose="02020603020101020101" pitchFamily="18" charset="-127"/>
                  </a:rPr>
                  <a:t>02</a:t>
                </a:r>
                <a:r>
                  <a:rPr lang="en-US" altLang="ko-KR" sz="2800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2롯데마트드림Bold" panose="02020603020101020101" pitchFamily="18" charset="-127"/>
                    <a:ea typeface="12롯데마트드림Bold" panose="02020603020101020101" pitchFamily="18" charset="-127"/>
                  </a:rPr>
                  <a:t> </a:t>
                </a:r>
                <a:r>
                  <a:rPr lang="ko-KR" altLang="en-US" sz="2800" spc="50" dirty="0" err="1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2롯데마트드림Bold" panose="02020603020101020101" pitchFamily="18" charset="-127"/>
                    <a:ea typeface="12롯데마트드림Bold" panose="02020603020101020101" pitchFamily="18" charset="-127"/>
                  </a:rPr>
                  <a:t>ㅣ</a:t>
                </a:r>
                <a:r>
                  <a:rPr lang="ko-KR" altLang="en-US" sz="2800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2롯데마트드림Bold" panose="02020603020101020101" pitchFamily="18" charset="-127"/>
                    <a:ea typeface="12롯데마트드림Bold" panose="02020603020101020101" pitchFamily="18" charset="-127"/>
                  </a:rPr>
                  <a:t> </a:t>
                </a:r>
                <a:r>
                  <a:rPr lang="ko-KR" altLang="en-US" sz="2400" b="1" spc="-1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서울남산체 EB" panose="02020503020101020101" pitchFamily="18" charset="-127"/>
                    <a:ea typeface="서울남산체 EB" panose="02020503020101020101" pitchFamily="18" charset="-127"/>
                  </a:rPr>
                  <a:t>계층적 군집화</a:t>
                </a:r>
                <a:endParaRPr lang="ko-KR" altLang="en-US" sz="2400" b="1" spc="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서울남산체 EB" panose="02020503020101020101" pitchFamily="18" charset="-127"/>
                  <a:ea typeface="서울남산체 EB" panose="02020503020101020101" pitchFamily="18" charset="-127"/>
                </a:endParaRPr>
              </a:p>
            </p:txBody>
          </p:sp>
          <p:cxnSp>
            <p:nvCxnSpPr>
              <p:cNvPr id="48" name="직선 연결선 47">
                <a:extLst>
                  <a:ext uri="{FF2B5EF4-FFF2-40B4-BE49-F238E27FC236}">
                    <a16:creationId xmlns:a16="http://schemas.microsoft.com/office/drawing/2014/main" id="{0F14E9BF-2023-4CC2-8B3B-4D3412F8D5C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11760" y="2042160"/>
                <a:ext cx="9780240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990BA534-3615-433E-9FEE-51361DD55D2A}"/>
                </a:ext>
              </a:extLst>
            </p:cNvPr>
            <p:cNvGrpSpPr/>
            <p:nvPr/>
          </p:nvGrpSpPr>
          <p:grpSpPr>
            <a:xfrm>
              <a:off x="2929920" y="3544674"/>
              <a:ext cx="9262080" cy="704706"/>
              <a:chOff x="2411760" y="1347614"/>
              <a:chExt cx="9780240" cy="704706"/>
            </a:xfrm>
          </p:grpSpPr>
          <p:sp>
            <p:nvSpPr>
              <p:cNvPr id="50" name="제목 1">
                <a:extLst>
                  <a:ext uri="{FF2B5EF4-FFF2-40B4-BE49-F238E27FC236}">
                    <a16:creationId xmlns:a16="http://schemas.microsoft.com/office/drawing/2014/main" id="{1A7530AE-9758-4C4A-A159-87D760396B0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11760" y="1347614"/>
                <a:ext cx="9516080" cy="704706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1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US" altLang="ko-KR" sz="2800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2롯데마트드림Bold" panose="02020603020101020101" pitchFamily="18" charset="-127"/>
                    <a:ea typeface="12롯데마트드림Bold" panose="02020603020101020101" pitchFamily="18" charset="-127"/>
                  </a:rPr>
                  <a:t>U</a:t>
                </a:r>
                <a:r>
                  <a:rPr lang="en-US" altLang="ko-KR" sz="2400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2롯데마트드림Bold" panose="02020603020101020101" pitchFamily="18" charset="-127"/>
                    <a:ea typeface="12롯데마트드림Bold" panose="02020603020101020101" pitchFamily="18" charset="-127"/>
                  </a:rPr>
                  <a:t>nit</a:t>
                </a:r>
                <a:r>
                  <a:rPr lang="en-US" altLang="ko-KR" sz="2800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2롯데마트드림Bold" panose="02020603020101020101" pitchFamily="18" charset="-127"/>
                    <a:ea typeface="12롯데마트드림Bold" panose="02020603020101020101" pitchFamily="18" charset="-127"/>
                  </a:rPr>
                  <a:t>  </a:t>
                </a:r>
                <a:r>
                  <a:rPr lang="en-US" altLang="ko-KR" sz="2400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2롯데마트드림Bold" panose="02020603020101020101" pitchFamily="18" charset="-127"/>
                    <a:ea typeface="12롯데마트드림Bold" panose="02020603020101020101" pitchFamily="18" charset="-127"/>
                  </a:rPr>
                  <a:t>03</a:t>
                </a:r>
                <a:r>
                  <a:rPr lang="en-US" altLang="ko-KR" sz="2800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2롯데마트드림Bold" panose="02020603020101020101" pitchFamily="18" charset="-127"/>
                    <a:ea typeface="12롯데마트드림Bold" panose="02020603020101020101" pitchFamily="18" charset="-127"/>
                  </a:rPr>
                  <a:t> </a:t>
                </a:r>
                <a:r>
                  <a:rPr lang="ko-KR" altLang="en-US" sz="2800" spc="50" dirty="0" err="1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2롯데마트드림Bold" panose="02020603020101020101" pitchFamily="18" charset="-127"/>
                    <a:ea typeface="12롯데마트드림Bold" panose="02020603020101020101" pitchFamily="18" charset="-127"/>
                  </a:rPr>
                  <a:t>ㅣ</a:t>
                </a:r>
                <a:r>
                  <a:rPr lang="ko-KR" altLang="en-US" sz="2800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12롯데마트드림Bold" panose="02020603020101020101" pitchFamily="18" charset="-127"/>
                    <a:ea typeface="12롯데마트드림Bold" panose="02020603020101020101" pitchFamily="18" charset="-127"/>
                  </a:rPr>
                  <a:t> </a:t>
                </a:r>
                <a:r>
                  <a:rPr lang="en-US" altLang="ko-KR" sz="2400" b="1" spc="-1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서울남산체 EB" panose="02020503020101020101" pitchFamily="18" charset="-127"/>
                    <a:ea typeface="서울남산체 EB" panose="02020503020101020101" pitchFamily="18" charset="-127"/>
                  </a:rPr>
                  <a:t>K-Means</a:t>
                </a:r>
                <a:endParaRPr lang="ko-KR" altLang="en-US" sz="2400" b="1" spc="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서울남산체 EB" panose="02020503020101020101" pitchFamily="18" charset="-127"/>
                  <a:ea typeface="서울남산체 EB" panose="02020503020101020101" pitchFamily="18" charset="-127"/>
                </a:endParaRPr>
              </a:p>
            </p:txBody>
          </p:sp>
          <p:cxnSp>
            <p:nvCxnSpPr>
              <p:cNvPr id="51" name="직선 연결선 50">
                <a:extLst>
                  <a:ext uri="{FF2B5EF4-FFF2-40B4-BE49-F238E27FC236}">
                    <a16:creationId xmlns:a16="http://schemas.microsoft.com/office/drawing/2014/main" id="{494FE288-FAAD-43D9-8AC1-7D319C65D73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11760" y="2042160"/>
                <a:ext cx="9780240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0C6B1281-EA45-4694-88A8-FDC1F6E1CE2D}"/>
                </a:ext>
              </a:extLst>
            </p:cNvPr>
            <p:cNvGrpSpPr/>
            <p:nvPr/>
          </p:nvGrpSpPr>
          <p:grpSpPr>
            <a:xfrm>
              <a:off x="2929920" y="4424764"/>
              <a:ext cx="9262080" cy="704706"/>
              <a:chOff x="2411760" y="1347614"/>
              <a:chExt cx="9780240" cy="704706"/>
            </a:xfrm>
          </p:grpSpPr>
          <p:sp>
            <p:nvSpPr>
              <p:cNvPr id="53" name="제목 1">
                <a:extLst>
                  <a:ext uri="{FF2B5EF4-FFF2-40B4-BE49-F238E27FC236}">
                    <a16:creationId xmlns:a16="http://schemas.microsoft.com/office/drawing/2014/main" id="{FADE99C0-471E-4EA4-9B0F-AD95B8DEB90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11760" y="1347614"/>
                <a:ext cx="9516080" cy="704706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1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US" altLang="ko-KR" sz="2800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2롯데마트드림Bold" panose="02020603020101020101" pitchFamily="18" charset="-127"/>
                    <a:ea typeface="12롯데마트드림Bold" panose="02020603020101020101" pitchFamily="18" charset="-127"/>
                  </a:rPr>
                  <a:t>U</a:t>
                </a:r>
                <a:r>
                  <a:rPr lang="en-US" altLang="ko-KR" sz="2400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2롯데마트드림Bold" panose="02020603020101020101" pitchFamily="18" charset="-127"/>
                    <a:ea typeface="12롯데마트드림Bold" panose="02020603020101020101" pitchFamily="18" charset="-127"/>
                  </a:rPr>
                  <a:t>nit</a:t>
                </a:r>
                <a:r>
                  <a:rPr lang="en-US" altLang="ko-KR" sz="2800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2롯데마트드림Bold" panose="02020603020101020101" pitchFamily="18" charset="-127"/>
                    <a:ea typeface="12롯데마트드림Bold" panose="02020603020101020101" pitchFamily="18" charset="-127"/>
                  </a:rPr>
                  <a:t>  </a:t>
                </a:r>
                <a:r>
                  <a:rPr lang="en-US" altLang="ko-KR" sz="2400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2롯데마트드림Bold" panose="02020603020101020101" pitchFamily="18" charset="-127"/>
                    <a:ea typeface="12롯데마트드림Bold" panose="02020603020101020101" pitchFamily="18" charset="-127"/>
                  </a:rPr>
                  <a:t>04</a:t>
                </a:r>
                <a:r>
                  <a:rPr lang="en-US" altLang="ko-KR" sz="2800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2롯데마트드림Bold" panose="02020603020101020101" pitchFamily="18" charset="-127"/>
                    <a:ea typeface="12롯데마트드림Bold" panose="02020603020101020101" pitchFamily="18" charset="-127"/>
                  </a:rPr>
                  <a:t> </a:t>
                </a:r>
                <a:r>
                  <a:rPr lang="ko-KR" altLang="en-US" sz="2800" spc="50" dirty="0" err="1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2롯데마트드림Bold" panose="02020603020101020101" pitchFamily="18" charset="-127"/>
                    <a:ea typeface="12롯데마트드림Bold" panose="02020603020101020101" pitchFamily="18" charset="-127"/>
                  </a:rPr>
                  <a:t>ㅣ</a:t>
                </a:r>
                <a:r>
                  <a:rPr lang="ko-KR" altLang="en-US" sz="2800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2롯데마트드림Bold" panose="02020603020101020101" pitchFamily="18" charset="-127"/>
                    <a:ea typeface="12롯데마트드림Bold" panose="02020603020101020101" pitchFamily="18" charset="-127"/>
                  </a:rPr>
                  <a:t> </a:t>
                </a:r>
                <a:r>
                  <a:rPr lang="ko-KR" altLang="en-US" sz="2400" b="1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서울남산체 EB" panose="02020503020101020101" pitchFamily="18" charset="-127"/>
                    <a:ea typeface="서울남산체 EB" panose="02020503020101020101" pitchFamily="18" charset="-127"/>
                  </a:rPr>
                  <a:t>모델 평가</a:t>
                </a:r>
              </a:p>
            </p:txBody>
          </p:sp>
          <p:cxnSp>
            <p:nvCxnSpPr>
              <p:cNvPr id="54" name="직선 연결선 53">
                <a:extLst>
                  <a:ext uri="{FF2B5EF4-FFF2-40B4-BE49-F238E27FC236}">
                    <a16:creationId xmlns:a16="http://schemas.microsoft.com/office/drawing/2014/main" id="{EEF71443-2C50-4C95-8F67-D1353A25E15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11760" y="2042160"/>
                <a:ext cx="9780240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FFDA6D94-2B6C-4CCE-BD60-3AEF6433E19E}"/>
                </a:ext>
              </a:extLst>
            </p:cNvPr>
            <p:cNvGrpSpPr/>
            <p:nvPr/>
          </p:nvGrpSpPr>
          <p:grpSpPr>
            <a:xfrm>
              <a:off x="2929920" y="5304854"/>
              <a:ext cx="9262080" cy="704706"/>
              <a:chOff x="2411760" y="1347614"/>
              <a:chExt cx="9780240" cy="704706"/>
            </a:xfrm>
          </p:grpSpPr>
          <p:sp>
            <p:nvSpPr>
              <p:cNvPr id="56" name="제목 1">
                <a:extLst>
                  <a:ext uri="{FF2B5EF4-FFF2-40B4-BE49-F238E27FC236}">
                    <a16:creationId xmlns:a16="http://schemas.microsoft.com/office/drawing/2014/main" id="{E7EABD95-D438-45CC-8A1D-26A5C966917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11760" y="1347614"/>
                <a:ext cx="9516080" cy="704706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1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US" altLang="ko-KR" sz="2800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2롯데마트드림Bold" panose="02020603020101020101" pitchFamily="18" charset="-127"/>
                    <a:ea typeface="12롯데마트드림Bold" panose="02020603020101020101" pitchFamily="18" charset="-127"/>
                  </a:rPr>
                  <a:t>U</a:t>
                </a:r>
                <a:r>
                  <a:rPr lang="en-US" altLang="ko-KR" sz="2400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2롯데마트드림Bold" panose="02020603020101020101" pitchFamily="18" charset="-127"/>
                    <a:ea typeface="12롯데마트드림Bold" panose="02020603020101020101" pitchFamily="18" charset="-127"/>
                  </a:rPr>
                  <a:t>nit</a:t>
                </a:r>
                <a:r>
                  <a:rPr lang="en-US" altLang="ko-KR" sz="2800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2롯데마트드림Bold" panose="02020603020101020101" pitchFamily="18" charset="-127"/>
                    <a:ea typeface="12롯데마트드림Bold" panose="02020603020101020101" pitchFamily="18" charset="-127"/>
                  </a:rPr>
                  <a:t>  </a:t>
                </a:r>
                <a:r>
                  <a:rPr lang="en-US" altLang="ko-KR" sz="2400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2롯데마트드림Bold" panose="02020603020101020101" pitchFamily="18" charset="-127"/>
                    <a:ea typeface="12롯데마트드림Bold" panose="02020603020101020101" pitchFamily="18" charset="-127"/>
                  </a:rPr>
                  <a:t>05</a:t>
                </a:r>
                <a:r>
                  <a:rPr lang="en-US" altLang="ko-KR" sz="2800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2롯데마트드림Bold" panose="02020603020101020101" pitchFamily="18" charset="-127"/>
                    <a:ea typeface="12롯데마트드림Bold" panose="02020603020101020101" pitchFamily="18" charset="-127"/>
                  </a:rPr>
                  <a:t> </a:t>
                </a:r>
                <a:r>
                  <a:rPr lang="ko-KR" altLang="en-US" sz="2800" spc="50" dirty="0" err="1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2롯데마트드림Bold" panose="02020603020101020101" pitchFamily="18" charset="-127"/>
                    <a:ea typeface="12롯데마트드림Bold" panose="02020603020101020101" pitchFamily="18" charset="-127"/>
                  </a:rPr>
                  <a:t>ㅣ</a:t>
                </a:r>
                <a:r>
                  <a:rPr lang="ko-KR" altLang="en-US" sz="2800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2롯데마트드림Bold" panose="02020603020101020101" pitchFamily="18" charset="-127"/>
                    <a:ea typeface="12롯데마트드림Bold" panose="02020603020101020101" pitchFamily="18" charset="-127"/>
                  </a:rPr>
                  <a:t> </a:t>
                </a:r>
                <a:r>
                  <a:rPr lang="en-US" altLang="ko-KR" sz="2400" b="1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서울남산체 EB" panose="02020503020101020101" pitchFamily="18" charset="-127"/>
                    <a:ea typeface="서울남산체 EB" panose="02020503020101020101" pitchFamily="18" charset="-127"/>
                  </a:rPr>
                  <a:t>DBSCAN</a:t>
                </a:r>
                <a:endParaRPr lang="ko-KR" altLang="en-US" sz="2400" b="1" spc="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서울남산체 EB" panose="02020503020101020101" pitchFamily="18" charset="-127"/>
                  <a:ea typeface="서울남산체 EB" panose="02020503020101020101" pitchFamily="18" charset="-127"/>
                </a:endParaRPr>
              </a:p>
            </p:txBody>
          </p:sp>
          <p:cxnSp>
            <p:nvCxnSpPr>
              <p:cNvPr id="57" name="직선 연결선 56">
                <a:extLst>
                  <a:ext uri="{FF2B5EF4-FFF2-40B4-BE49-F238E27FC236}">
                    <a16:creationId xmlns:a16="http://schemas.microsoft.com/office/drawing/2014/main" id="{5B321D63-5306-4613-A49F-4909F6CA089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11760" y="2042160"/>
                <a:ext cx="9780240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7253114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ADC1B0E8-32C7-44D6-A02D-BD854C62DE83}"/>
              </a:ext>
            </a:extLst>
          </p:cNvPr>
          <p:cNvSpPr txBox="1">
            <a:spLocks/>
          </p:cNvSpPr>
          <p:nvPr/>
        </p:nvSpPr>
        <p:spPr>
          <a:xfrm>
            <a:off x="2544604" y="721620"/>
            <a:ext cx="9647396" cy="4284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Unit 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02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r>
              <a:rPr lang="ko-KR" altLang="en-US" sz="2400" spc="-1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ㅣ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 </a:t>
            </a:r>
            <a:r>
              <a:rPr lang="ko-KR" altLang="en-US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ea typeface="12롯데마트드림Bold" panose="02020603020101020101" pitchFamily="18" charset="-127"/>
              </a:rPr>
              <a:t>계층적 군집화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ea typeface="12롯데마트드림Bold" panose="02020603020101020101" pitchFamily="18" charset="-127"/>
              </a:rPr>
              <a:t>(</a:t>
            </a:r>
            <a:r>
              <a:rPr lang="en-US" altLang="ko-KR" sz="2400" dirty="0">
                <a:ln/>
                <a:solidFill>
                  <a:schemeClr val="bg1"/>
                </a:solidFill>
              </a:rPr>
              <a:t>Hierarchical agglomerative clustering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ea typeface="12롯데마트드림Bold" panose="02020603020101020101" pitchFamily="18" charset="-127"/>
              </a:rPr>
              <a:t>)</a:t>
            </a:r>
            <a:endParaRPr lang="ko-KR" altLang="en-US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ea typeface="12롯데마트드림Bold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B4107A9-56B2-489C-B24B-E7A189A1A2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182" y="1840542"/>
            <a:ext cx="10652289" cy="4163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5531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ADC1B0E8-32C7-44D6-A02D-BD854C62DE83}"/>
              </a:ext>
            </a:extLst>
          </p:cNvPr>
          <p:cNvSpPr txBox="1">
            <a:spLocks/>
          </p:cNvSpPr>
          <p:nvPr/>
        </p:nvSpPr>
        <p:spPr>
          <a:xfrm>
            <a:off x="2544604" y="721620"/>
            <a:ext cx="9647396" cy="4284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Unit 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02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r>
              <a:rPr lang="ko-KR" altLang="en-US" sz="2400" spc="-1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ㅣ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 </a:t>
            </a:r>
            <a:r>
              <a:rPr lang="ko-KR" altLang="en-US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ea typeface="12롯데마트드림Bold" panose="02020603020101020101" pitchFamily="18" charset="-127"/>
              </a:rPr>
              <a:t>계층적 군집화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ea typeface="12롯데마트드림Bold" panose="02020603020101020101" pitchFamily="18" charset="-127"/>
              </a:rPr>
              <a:t>(</a:t>
            </a:r>
            <a:r>
              <a:rPr lang="en-US" altLang="ko-KR" sz="2400" dirty="0">
                <a:ln/>
                <a:solidFill>
                  <a:schemeClr val="bg1"/>
                </a:solidFill>
              </a:rPr>
              <a:t>Hierarchical agglomerative clustering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ea typeface="12롯데마트드림Bold" panose="02020603020101020101" pitchFamily="18" charset="-127"/>
              </a:rPr>
              <a:t>)</a:t>
            </a:r>
            <a:endParaRPr lang="ko-KR" altLang="en-US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ea typeface="12롯데마트드림Bold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B20AAC1-55B2-4E68-93F1-42379EEC56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32" y="1772120"/>
            <a:ext cx="9647396" cy="452495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FB083C1-E883-43D8-A6E0-F7C543756B08}"/>
              </a:ext>
            </a:extLst>
          </p:cNvPr>
          <p:cNvSpPr txBox="1"/>
          <p:nvPr/>
        </p:nvSpPr>
        <p:spPr>
          <a:xfrm>
            <a:off x="5731496" y="6202838"/>
            <a:ext cx="6617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참고자료</a:t>
            </a:r>
            <a:r>
              <a:rPr lang="en-US" altLang="ko-KR" dirty="0"/>
              <a:t>: https://m.blog.naver.com/wjddudwo209/220046493579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331096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ADC1B0E8-32C7-44D6-A02D-BD854C62DE83}"/>
              </a:ext>
            </a:extLst>
          </p:cNvPr>
          <p:cNvSpPr txBox="1">
            <a:spLocks/>
          </p:cNvSpPr>
          <p:nvPr/>
        </p:nvSpPr>
        <p:spPr>
          <a:xfrm>
            <a:off x="2544604" y="721620"/>
            <a:ext cx="9647396" cy="4284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Unit 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02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r>
              <a:rPr lang="ko-KR" altLang="en-US" sz="2400" spc="-1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ㅣ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 </a:t>
            </a:r>
            <a:r>
              <a:rPr lang="ko-KR" altLang="en-US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ea typeface="12롯데마트드림Bold" panose="02020603020101020101" pitchFamily="18" charset="-127"/>
              </a:rPr>
              <a:t>계층적 군집화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ea typeface="12롯데마트드림Bold" panose="02020603020101020101" pitchFamily="18" charset="-127"/>
              </a:rPr>
              <a:t>(</a:t>
            </a:r>
            <a:r>
              <a:rPr lang="en-US" altLang="ko-KR" sz="2400" dirty="0">
                <a:ln/>
                <a:solidFill>
                  <a:schemeClr val="bg1"/>
                </a:solidFill>
              </a:rPr>
              <a:t>Hierarchical agglomerative clustering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ea typeface="12롯데마트드림Bold" panose="02020603020101020101" pitchFamily="18" charset="-127"/>
              </a:rPr>
              <a:t>)</a:t>
            </a:r>
            <a:endParaRPr lang="ko-KR" altLang="en-US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ea typeface="12롯데마트드림Bold" panose="020206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FB083C1-E883-43D8-A6E0-F7C543756B08}"/>
              </a:ext>
            </a:extLst>
          </p:cNvPr>
          <p:cNvSpPr txBox="1"/>
          <p:nvPr/>
        </p:nvSpPr>
        <p:spPr>
          <a:xfrm>
            <a:off x="5731496" y="6202838"/>
            <a:ext cx="6617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참고자료</a:t>
            </a:r>
            <a:r>
              <a:rPr lang="en-US" altLang="ko-KR" dirty="0"/>
              <a:t>: https://m.blog.naver.com/wjddudwo209/220046493579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52BFA9F-5E3E-4F92-A5FA-3FFED4855F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971" y="1757336"/>
            <a:ext cx="10688132" cy="4190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3485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ADC1B0E8-32C7-44D6-A02D-BD854C62DE83}"/>
              </a:ext>
            </a:extLst>
          </p:cNvPr>
          <p:cNvSpPr txBox="1">
            <a:spLocks/>
          </p:cNvSpPr>
          <p:nvPr/>
        </p:nvSpPr>
        <p:spPr>
          <a:xfrm>
            <a:off x="2544604" y="721620"/>
            <a:ext cx="9647396" cy="4284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Unit 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02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r>
              <a:rPr lang="ko-KR" altLang="en-US" sz="2400" spc="-1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ㅣ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 </a:t>
            </a:r>
            <a:r>
              <a:rPr lang="ko-KR" altLang="en-US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ea typeface="12롯데마트드림Bold" panose="02020603020101020101" pitchFamily="18" charset="-127"/>
              </a:rPr>
              <a:t>계층적 군집화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ea typeface="12롯데마트드림Bold" panose="02020603020101020101" pitchFamily="18" charset="-127"/>
              </a:rPr>
              <a:t>(</a:t>
            </a:r>
            <a:r>
              <a:rPr lang="en-US" altLang="ko-KR" sz="2400" dirty="0">
                <a:ln/>
                <a:solidFill>
                  <a:schemeClr val="bg1"/>
                </a:solidFill>
              </a:rPr>
              <a:t>Hierarchical agglomerative clustering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ea typeface="12롯데마트드림Bold" panose="02020603020101020101" pitchFamily="18" charset="-127"/>
              </a:rPr>
              <a:t>)</a:t>
            </a:r>
            <a:endParaRPr lang="ko-KR" altLang="en-US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ea typeface="12롯데마트드림Bold" panose="020206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FB083C1-E883-43D8-A6E0-F7C543756B08}"/>
              </a:ext>
            </a:extLst>
          </p:cNvPr>
          <p:cNvSpPr txBox="1"/>
          <p:nvPr/>
        </p:nvSpPr>
        <p:spPr>
          <a:xfrm>
            <a:off x="5731496" y="6202838"/>
            <a:ext cx="6617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참고자료</a:t>
            </a:r>
            <a:r>
              <a:rPr lang="en-US" altLang="ko-KR" dirty="0"/>
              <a:t>: https://m.blog.naver.com/wjddudwo209/220046493579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BCE699A-4B45-4EB8-9E01-E758910C36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797" y="1887388"/>
            <a:ext cx="10351991" cy="4051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116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ADC1B0E8-32C7-44D6-A02D-BD854C62DE83}"/>
              </a:ext>
            </a:extLst>
          </p:cNvPr>
          <p:cNvSpPr txBox="1">
            <a:spLocks/>
          </p:cNvSpPr>
          <p:nvPr/>
        </p:nvSpPr>
        <p:spPr>
          <a:xfrm>
            <a:off x="2544604" y="721620"/>
            <a:ext cx="9647396" cy="4284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Unit 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02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r>
              <a:rPr lang="ko-KR" altLang="en-US" sz="2400" spc="-1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ㅣ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 </a:t>
            </a:r>
            <a:r>
              <a:rPr lang="ko-KR" altLang="en-US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ea typeface="12롯데마트드림Bold" panose="02020603020101020101" pitchFamily="18" charset="-127"/>
              </a:rPr>
              <a:t>계층적 군집화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ea typeface="12롯데마트드림Bold" panose="02020603020101020101" pitchFamily="18" charset="-127"/>
              </a:rPr>
              <a:t>(</a:t>
            </a:r>
            <a:r>
              <a:rPr lang="en-US" altLang="ko-KR" sz="2400" dirty="0">
                <a:ln/>
                <a:solidFill>
                  <a:schemeClr val="bg1"/>
                </a:solidFill>
              </a:rPr>
              <a:t>Hierarchical agglomerative clustering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ea typeface="12롯데마트드림Bold" panose="02020603020101020101" pitchFamily="18" charset="-127"/>
              </a:rPr>
              <a:t>)</a:t>
            </a:r>
            <a:endParaRPr lang="ko-KR" altLang="en-US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ea typeface="12롯데마트드림Bold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963AA1B-9AEA-4ED4-B7AD-2446101488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871" t="37801" r="38530" b="27835"/>
          <a:stretch/>
        </p:blipFill>
        <p:spPr>
          <a:xfrm>
            <a:off x="2318359" y="2083322"/>
            <a:ext cx="7626919" cy="3921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6525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ADC1B0E8-32C7-44D6-A02D-BD854C62DE83}"/>
              </a:ext>
            </a:extLst>
          </p:cNvPr>
          <p:cNvSpPr txBox="1">
            <a:spLocks/>
          </p:cNvSpPr>
          <p:nvPr/>
        </p:nvSpPr>
        <p:spPr>
          <a:xfrm>
            <a:off x="2544604" y="721620"/>
            <a:ext cx="9647396" cy="4284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Unit 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02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r>
              <a:rPr lang="ko-KR" altLang="en-US" sz="2400" spc="-1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ㅣ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 </a:t>
            </a:r>
            <a:r>
              <a:rPr lang="ko-KR" altLang="en-US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ea typeface="12롯데마트드림Bold" panose="02020603020101020101" pitchFamily="18" charset="-127"/>
              </a:rPr>
              <a:t>계층적 군집화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ea typeface="12롯데마트드림Bold" panose="02020603020101020101" pitchFamily="18" charset="-127"/>
              </a:rPr>
              <a:t>(</a:t>
            </a:r>
            <a:r>
              <a:rPr lang="en-US" altLang="ko-KR" sz="2400" dirty="0">
                <a:ln/>
                <a:solidFill>
                  <a:schemeClr val="bg1"/>
                </a:solidFill>
              </a:rPr>
              <a:t>Hierarchical agglomerative clustering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ea typeface="12롯데마트드림Bold" panose="02020603020101020101" pitchFamily="18" charset="-127"/>
              </a:rPr>
              <a:t>)</a:t>
            </a:r>
            <a:endParaRPr lang="ko-KR" altLang="en-US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ea typeface="12롯데마트드림Bold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7FC96D5-3E02-4391-BD7D-5F6AAEC3F3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175" t="29966" r="38067" b="34157"/>
          <a:stretch/>
        </p:blipFill>
        <p:spPr>
          <a:xfrm>
            <a:off x="1923825" y="1791092"/>
            <a:ext cx="8268933" cy="4345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2290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ADC1B0E8-32C7-44D6-A02D-BD854C62DE83}"/>
              </a:ext>
            </a:extLst>
          </p:cNvPr>
          <p:cNvSpPr txBox="1">
            <a:spLocks/>
          </p:cNvSpPr>
          <p:nvPr/>
        </p:nvSpPr>
        <p:spPr>
          <a:xfrm>
            <a:off x="2544604" y="721620"/>
            <a:ext cx="9647396" cy="4284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Unit 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02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r>
              <a:rPr lang="ko-KR" altLang="en-US" sz="2400" spc="-1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ㅣ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 </a:t>
            </a:r>
            <a:r>
              <a:rPr lang="ko-KR" altLang="en-US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ea typeface="12롯데마트드림Bold" panose="02020603020101020101" pitchFamily="18" charset="-127"/>
              </a:rPr>
              <a:t>계층적 군집화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ea typeface="12롯데마트드림Bold" panose="02020603020101020101" pitchFamily="18" charset="-127"/>
              </a:rPr>
              <a:t>(</a:t>
            </a:r>
            <a:r>
              <a:rPr lang="en-US" altLang="ko-KR" sz="2400" dirty="0">
                <a:ln/>
                <a:solidFill>
                  <a:schemeClr val="bg1"/>
                </a:solidFill>
              </a:rPr>
              <a:t>Hierarchical agglomerative clustering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ea typeface="12롯데마트드림Bold" panose="02020603020101020101" pitchFamily="18" charset="-127"/>
              </a:rPr>
              <a:t>)</a:t>
            </a:r>
            <a:endParaRPr lang="ko-KR" altLang="en-US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ea typeface="12롯데마트드림Bold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364BEFA-DDBA-4C77-A8CD-4099FE85ABF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871" t="53196" r="38453" b="12577"/>
          <a:stretch/>
        </p:blipFill>
        <p:spPr>
          <a:xfrm>
            <a:off x="2051901" y="2149310"/>
            <a:ext cx="8088198" cy="3676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8090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ADC1B0E8-32C7-44D6-A02D-BD854C62DE83}"/>
              </a:ext>
            </a:extLst>
          </p:cNvPr>
          <p:cNvSpPr txBox="1">
            <a:spLocks/>
          </p:cNvSpPr>
          <p:nvPr/>
        </p:nvSpPr>
        <p:spPr>
          <a:xfrm>
            <a:off x="2544604" y="721620"/>
            <a:ext cx="9647396" cy="4284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Unit 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02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r>
              <a:rPr lang="ko-KR" altLang="en-US" sz="2400" spc="-1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ㅣ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 </a:t>
            </a:r>
            <a:r>
              <a:rPr lang="ko-KR" altLang="en-US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ea typeface="12롯데마트드림Bold" panose="02020603020101020101" pitchFamily="18" charset="-127"/>
              </a:rPr>
              <a:t>계층적 군집화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ea typeface="12롯데마트드림Bold" panose="02020603020101020101" pitchFamily="18" charset="-127"/>
              </a:rPr>
              <a:t>(</a:t>
            </a:r>
            <a:r>
              <a:rPr lang="en-US" altLang="ko-KR" sz="2400" dirty="0">
                <a:ln/>
                <a:solidFill>
                  <a:schemeClr val="bg1"/>
                </a:solidFill>
              </a:rPr>
              <a:t>Hierarchical agglomerative clustering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ea typeface="12롯데마트드림Bold" panose="02020603020101020101" pitchFamily="18" charset="-127"/>
              </a:rPr>
              <a:t>)</a:t>
            </a:r>
            <a:endParaRPr lang="ko-KR" altLang="en-US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ea typeface="12롯데마트드림Bold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6DB169B-4BFE-4CB5-BDA8-D5409958BC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485" t="24330" r="37989" b="41444"/>
          <a:stretch/>
        </p:blipFill>
        <p:spPr>
          <a:xfrm>
            <a:off x="2544604" y="1800519"/>
            <a:ext cx="7381187" cy="4242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9095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ADC1B0E8-32C7-44D6-A02D-BD854C62DE83}"/>
              </a:ext>
            </a:extLst>
          </p:cNvPr>
          <p:cNvSpPr txBox="1">
            <a:spLocks/>
          </p:cNvSpPr>
          <p:nvPr/>
        </p:nvSpPr>
        <p:spPr>
          <a:xfrm>
            <a:off x="2544604" y="721620"/>
            <a:ext cx="9647396" cy="4284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Unit 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02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r>
              <a:rPr lang="ko-KR" altLang="en-US" sz="2400" spc="-1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ㅣ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 </a:t>
            </a:r>
            <a:r>
              <a:rPr lang="ko-KR" altLang="en-US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ea typeface="12롯데마트드림Bold" panose="02020603020101020101" pitchFamily="18" charset="-127"/>
              </a:rPr>
              <a:t>계층적 군집화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ea typeface="12롯데마트드림Bold" panose="02020603020101020101" pitchFamily="18" charset="-127"/>
              </a:rPr>
              <a:t>(</a:t>
            </a:r>
            <a:r>
              <a:rPr lang="en-US" altLang="ko-KR" sz="2400" dirty="0">
                <a:ln/>
                <a:solidFill>
                  <a:schemeClr val="bg1"/>
                </a:solidFill>
              </a:rPr>
              <a:t>Hierarchical agglomerative clustering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ea typeface="12롯데마트드림Bold" panose="02020603020101020101" pitchFamily="18" charset="-127"/>
              </a:rPr>
              <a:t>)</a:t>
            </a:r>
            <a:endParaRPr lang="ko-KR" altLang="en-US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ea typeface="12롯데마트드림Bold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B6E1954-C526-4B6F-BC14-AB88BF970C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871" t="24880" r="37217" b="38007"/>
          <a:stretch/>
        </p:blipFill>
        <p:spPr>
          <a:xfrm>
            <a:off x="2959382" y="1885361"/>
            <a:ext cx="6467423" cy="4025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7063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ADC1B0E8-32C7-44D6-A02D-BD854C62DE83}"/>
              </a:ext>
            </a:extLst>
          </p:cNvPr>
          <p:cNvSpPr txBox="1">
            <a:spLocks/>
          </p:cNvSpPr>
          <p:nvPr/>
        </p:nvSpPr>
        <p:spPr>
          <a:xfrm>
            <a:off x="2544604" y="721620"/>
            <a:ext cx="9647396" cy="4284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Unit 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02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r>
              <a:rPr lang="ko-KR" altLang="en-US" sz="2400" spc="-1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ㅣ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 </a:t>
            </a:r>
            <a:r>
              <a:rPr lang="ko-KR" altLang="en-US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ea typeface="12롯데마트드림Bold" panose="02020603020101020101" pitchFamily="18" charset="-127"/>
              </a:rPr>
              <a:t>계층적 군집화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ea typeface="12롯데마트드림Bold" panose="02020603020101020101" pitchFamily="18" charset="-127"/>
              </a:rPr>
              <a:t>(</a:t>
            </a:r>
            <a:r>
              <a:rPr lang="en-US" altLang="ko-KR" sz="2400" dirty="0">
                <a:ln/>
                <a:solidFill>
                  <a:schemeClr val="bg1"/>
                </a:solidFill>
              </a:rPr>
              <a:t>Hierarchical agglomerative clustering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ea typeface="12롯데마트드림Bold" panose="02020603020101020101" pitchFamily="18" charset="-127"/>
              </a:rPr>
              <a:t>)</a:t>
            </a:r>
            <a:endParaRPr lang="ko-KR" altLang="en-US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ea typeface="12롯데마트드림Bold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F4A359-246E-4EC1-A407-D842262F8DFD}"/>
              </a:ext>
            </a:extLst>
          </p:cNvPr>
          <p:cNvSpPr txBox="1"/>
          <p:nvPr/>
        </p:nvSpPr>
        <p:spPr>
          <a:xfrm>
            <a:off x="1093509" y="1660354"/>
            <a:ext cx="9647396" cy="4231928"/>
          </a:xfrm>
          <a:prstGeom prst="rect">
            <a:avLst/>
          </a:prstGeom>
          <a:noFill/>
          <a:effectLst/>
        </p:spPr>
        <p:txBody>
          <a:bodyPr wrap="squar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ko-KR" altLang="en-US" sz="3500" b="1" dirty="0">
                <a:ln/>
                <a:solidFill>
                  <a:schemeClr val="accent3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요약</a:t>
            </a:r>
            <a:endParaRPr lang="en-US" altLang="ko-KR" sz="3500" b="1" dirty="0">
              <a:ln/>
              <a:solidFill>
                <a:schemeClr val="accent3"/>
              </a:solidFill>
              <a:latin typeface="서울남산체 EB" panose="02020503020101020101" pitchFamily="18" charset="-127"/>
              <a:ea typeface="서울남산체 EB" panose="02020503020101020101" pitchFamily="18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서울남산체 EB" panose="02020503020101020101" pitchFamily="18" charset="-127"/>
                <a:ea typeface="서울남산체 EB" panose="02020503020101020101" pitchFamily="18" charset="-127"/>
              </a:rPr>
              <a:t>1.</a:t>
            </a:r>
            <a:r>
              <a:rPr lang="ko-KR" alt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서울남산체 EB" panose="02020503020101020101" pitchFamily="18" charset="-127"/>
                <a:ea typeface="서울남산체 EB" panose="02020503020101020101" pitchFamily="18" charset="-127"/>
              </a:rPr>
              <a:t>  </a:t>
            </a:r>
            <a:r>
              <a:rPr lang="ko-KR" altLang="en-US" sz="24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서울남산체 EB" panose="02020503020101020101" pitchFamily="18" charset="-127"/>
                <a:ea typeface="서울남산체 EB" panose="02020503020101020101" pitchFamily="18" charset="-127"/>
              </a:rPr>
              <a:t>단일 데이터 간 거리</a:t>
            </a:r>
            <a:r>
              <a:rPr lang="ko-KR" alt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서울남산체 EB" panose="02020503020101020101" pitchFamily="18" charset="-127"/>
                <a:ea typeface="서울남산체 EB" panose="02020503020101020101" pitchFamily="18" charset="-127"/>
              </a:rPr>
              <a:t>를 정의하고</a:t>
            </a:r>
            <a:endParaRPr lang="en-US" altLang="ko-KR" sz="2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서울남산체 EB" panose="02020503020101020101" pitchFamily="18" charset="-127"/>
              <a:ea typeface="서울남산체 EB" panose="02020503020101020101" pitchFamily="18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서울남산체 EB" panose="02020503020101020101" pitchFamily="18" charset="-127"/>
                <a:ea typeface="서울남산체 EB" panose="02020503020101020101" pitchFamily="18" charset="-127"/>
              </a:rPr>
              <a:t>	</a:t>
            </a:r>
            <a:r>
              <a:rPr lang="en-US" altLang="ko-KR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서울남산체 EB" panose="02020503020101020101" pitchFamily="18" charset="-127"/>
                <a:ea typeface="서울남산체 EB" panose="02020503020101020101" pitchFamily="18" charset="-127"/>
              </a:rPr>
              <a:t>- </a:t>
            </a:r>
            <a:r>
              <a:rPr lang="ko-KR" altLang="en-US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서울남산체 EB" panose="02020503020101020101" pitchFamily="18" charset="-127"/>
                <a:ea typeface="서울남산체 EB" panose="02020503020101020101" pitchFamily="18" charset="-127"/>
              </a:rPr>
              <a:t>맨하탄</a:t>
            </a:r>
            <a:r>
              <a:rPr lang="ko-KR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서울남산체 EB" panose="02020503020101020101" pitchFamily="18" charset="-127"/>
                <a:ea typeface="서울남산체 EB" panose="02020503020101020101" pitchFamily="18" charset="-127"/>
              </a:rPr>
              <a:t> 거리</a:t>
            </a:r>
            <a:r>
              <a:rPr lang="en-US" altLang="ko-KR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서울남산체 EB" panose="02020503020101020101" pitchFamily="18" charset="-127"/>
                <a:ea typeface="서울남산체 EB" panose="02020503020101020101" pitchFamily="18" charset="-127"/>
              </a:rPr>
              <a:t>, </a:t>
            </a:r>
            <a:r>
              <a:rPr lang="ko-KR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서울남산체 EB" panose="02020503020101020101" pitchFamily="18" charset="-127"/>
                <a:ea typeface="서울남산체 EB" panose="02020503020101020101" pitchFamily="18" charset="-127"/>
              </a:rPr>
              <a:t>유클리드 거리 등 </a:t>
            </a:r>
            <a:endParaRPr lang="en-US" altLang="ko-KR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서울남산체 EB" panose="02020503020101020101" pitchFamily="18" charset="-127"/>
              <a:ea typeface="서울남산체 EB" panose="02020503020101020101" pitchFamily="18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서울남산체 EB" panose="02020503020101020101" pitchFamily="18" charset="-127"/>
                <a:ea typeface="서울남산체 EB" panose="02020503020101020101" pitchFamily="18" charset="-127"/>
              </a:rPr>
              <a:t>2.  </a:t>
            </a:r>
            <a:r>
              <a:rPr lang="ko-KR" altLang="en-US" sz="24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서울남산체 EB" panose="02020503020101020101" pitchFamily="18" charset="-127"/>
                <a:ea typeface="서울남산체 EB" panose="02020503020101020101" pitchFamily="18" charset="-127"/>
              </a:rPr>
              <a:t>군집</a:t>
            </a:r>
            <a:r>
              <a:rPr lang="en-US" altLang="ko-KR" sz="24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서울남산체 EB" panose="02020503020101020101" pitchFamily="18" charset="-127"/>
                <a:ea typeface="서울남산체 EB" panose="02020503020101020101" pitchFamily="18" charset="-127"/>
              </a:rPr>
              <a:t>-</a:t>
            </a:r>
            <a:r>
              <a:rPr lang="ko-KR" altLang="en-US" sz="24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서울남산체 EB" panose="02020503020101020101" pitchFamily="18" charset="-127"/>
                <a:ea typeface="서울남산체 EB" panose="02020503020101020101" pitchFamily="18" charset="-127"/>
              </a:rPr>
              <a:t>군집 </a:t>
            </a:r>
            <a:r>
              <a:rPr lang="en-US" altLang="ko-KR" sz="24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서울남산체 EB" panose="02020503020101020101" pitchFamily="18" charset="-127"/>
                <a:ea typeface="서울남산체 EB" panose="02020503020101020101" pitchFamily="18" charset="-127"/>
              </a:rPr>
              <a:t>or </a:t>
            </a:r>
            <a:r>
              <a:rPr lang="ko-KR" altLang="en-US" sz="24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서울남산체 EB" panose="02020503020101020101" pitchFamily="18" charset="-127"/>
                <a:ea typeface="서울남산체 EB" panose="02020503020101020101" pitchFamily="18" charset="-127"/>
              </a:rPr>
              <a:t>군집</a:t>
            </a:r>
            <a:r>
              <a:rPr lang="en-US" altLang="ko-KR" sz="24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서울남산체 EB" panose="02020503020101020101" pitchFamily="18" charset="-127"/>
                <a:ea typeface="서울남산체 EB" panose="02020503020101020101" pitchFamily="18" charset="-127"/>
              </a:rPr>
              <a:t>-</a:t>
            </a:r>
            <a:r>
              <a:rPr lang="ko-KR" altLang="en-US" sz="24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서울남산체 EB" panose="02020503020101020101" pitchFamily="18" charset="-127"/>
                <a:ea typeface="서울남산체 EB" panose="02020503020101020101" pitchFamily="18" charset="-127"/>
              </a:rPr>
              <a:t>개체 간 거리</a:t>
            </a:r>
            <a:r>
              <a:rPr lang="ko-KR" alt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서울남산체 EB" panose="02020503020101020101" pitchFamily="18" charset="-127"/>
                <a:ea typeface="서울남산체 EB" panose="02020503020101020101" pitchFamily="18" charset="-127"/>
              </a:rPr>
              <a:t>를 정의하고</a:t>
            </a:r>
            <a:r>
              <a:rPr lang="en-US" altLang="ko-KR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서울남산체 EB" panose="02020503020101020101" pitchFamily="18" charset="-127"/>
                <a:ea typeface="서울남산체 EB" panose="02020503020101020101" pitchFamily="18" charset="-127"/>
              </a:rPr>
              <a:t> </a:t>
            </a:r>
          </a:p>
          <a:p>
            <a:pPr>
              <a:lnSpc>
                <a:spcPct val="200000"/>
              </a:lnSpc>
            </a:pPr>
            <a:r>
              <a:rPr lang="en-US" altLang="ko-KR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서울남산체 EB" panose="02020503020101020101" pitchFamily="18" charset="-127"/>
                <a:ea typeface="서울남산체 EB" panose="02020503020101020101" pitchFamily="18" charset="-127"/>
              </a:rPr>
              <a:t>	</a:t>
            </a:r>
            <a:r>
              <a:rPr lang="en-US" altLang="ko-KR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서울남산체 EB" panose="02020503020101020101" pitchFamily="18" charset="-127"/>
                <a:ea typeface="서울남산체 EB" panose="02020503020101020101" pitchFamily="18" charset="-127"/>
              </a:rPr>
              <a:t>- </a:t>
            </a:r>
            <a:r>
              <a:rPr lang="ko-KR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서울남산체 EB" panose="02020503020101020101" pitchFamily="18" charset="-127"/>
                <a:ea typeface="서울남산체 EB" panose="02020503020101020101" pitchFamily="18" charset="-127"/>
              </a:rPr>
              <a:t>최단 </a:t>
            </a:r>
            <a:r>
              <a:rPr lang="ko-KR" altLang="en-US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서울남산체 EB" panose="02020503020101020101" pitchFamily="18" charset="-127"/>
                <a:ea typeface="서울남산체 EB" panose="02020503020101020101" pitchFamily="18" charset="-127"/>
              </a:rPr>
              <a:t>연결법</a:t>
            </a:r>
            <a:r>
              <a:rPr lang="en-US" altLang="ko-KR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서울남산체 EB" panose="02020503020101020101" pitchFamily="18" charset="-127"/>
                <a:ea typeface="서울남산체 EB" panose="02020503020101020101" pitchFamily="18" charset="-127"/>
              </a:rPr>
              <a:t>, </a:t>
            </a:r>
            <a:r>
              <a:rPr lang="ko-KR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서울남산체 EB" panose="02020503020101020101" pitchFamily="18" charset="-127"/>
                <a:ea typeface="서울남산체 EB" panose="02020503020101020101" pitchFamily="18" charset="-127"/>
              </a:rPr>
              <a:t>평균 </a:t>
            </a:r>
            <a:r>
              <a:rPr lang="ko-KR" altLang="en-US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서울남산체 EB" panose="02020503020101020101" pitchFamily="18" charset="-127"/>
                <a:ea typeface="서울남산체 EB" panose="02020503020101020101" pitchFamily="18" charset="-127"/>
              </a:rPr>
              <a:t>연결법</a:t>
            </a:r>
            <a:r>
              <a:rPr lang="en-US" altLang="ko-KR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서울남산체 EB" panose="02020503020101020101" pitchFamily="18" charset="-127"/>
                <a:ea typeface="서울남산체 EB" panose="02020503020101020101" pitchFamily="18" charset="-127"/>
              </a:rPr>
              <a:t>, </a:t>
            </a:r>
            <a:r>
              <a:rPr lang="ko-KR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서울남산체 EB" panose="02020503020101020101" pitchFamily="18" charset="-127"/>
                <a:ea typeface="서울남산체 EB" panose="02020503020101020101" pitchFamily="18" charset="-127"/>
              </a:rPr>
              <a:t>최장 </a:t>
            </a:r>
            <a:r>
              <a:rPr lang="ko-KR" altLang="en-US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서울남산체 EB" panose="02020503020101020101" pitchFamily="18" charset="-127"/>
                <a:ea typeface="서울남산체 EB" panose="02020503020101020101" pitchFamily="18" charset="-127"/>
              </a:rPr>
              <a:t>연결법</a:t>
            </a:r>
            <a:r>
              <a:rPr lang="ko-KR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서울남산체 EB" panose="02020503020101020101" pitchFamily="18" charset="-127"/>
                <a:ea typeface="서울남산체 EB" panose="02020503020101020101" pitchFamily="18" charset="-127"/>
              </a:rPr>
              <a:t> 등</a:t>
            </a:r>
            <a:endParaRPr lang="en-US" altLang="ko-KR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서울남산체 EB" panose="02020503020101020101" pitchFamily="18" charset="-127"/>
              <a:ea typeface="서울남산체 EB" panose="02020503020101020101" pitchFamily="18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서울남산체 EB" panose="02020503020101020101" pitchFamily="18" charset="-127"/>
                <a:ea typeface="서울남산체 EB" panose="02020503020101020101" pitchFamily="18" charset="-127"/>
              </a:rPr>
              <a:t>3.  </a:t>
            </a:r>
            <a:r>
              <a:rPr lang="ko-KR" alt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서울남산체 EB" panose="02020503020101020101" pitchFamily="18" charset="-127"/>
                <a:ea typeface="서울남산체 EB" panose="02020503020101020101" pitchFamily="18" charset="-127"/>
              </a:rPr>
              <a:t>돌리자</a:t>
            </a:r>
            <a:r>
              <a:rPr lang="en-US" altLang="ko-KR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서울남산체 EB" panose="02020503020101020101" pitchFamily="18" charset="-127"/>
                <a:ea typeface="서울남산체 EB" panose="02020503020101020101" pitchFamily="18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5407791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ADC1B0E8-32C7-44D6-A02D-BD854C62DE83}"/>
              </a:ext>
            </a:extLst>
          </p:cNvPr>
          <p:cNvSpPr txBox="1">
            <a:spLocks/>
          </p:cNvSpPr>
          <p:nvPr/>
        </p:nvSpPr>
        <p:spPr>
          <a:xfrm>
            <a:off x="2544605" y="721621"/>
            <a:ext cx="5900724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Unit 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01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r>
              <a:rPr lang="ko-KR" altLang="en-US" sz="2400" spc="-1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ㅣ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r>
              <a:rPr lang="ko-KR" altLang="en-US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ea typeface="12롯데마트드림Bold" panose="02020603020101020101" pitchFamily="18" charset="-127"/>
              </a:rPr>
              <a:t>군집화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ea typeface="12롯데마트드림Bold" panose="02020603020101020101" pitchFamily="18" charset="-127"/>
              </a:rPr>
              <a:t>(Clustering)</a:t>
            </a:r>
            <a:endParaRPr lang="ko-KR" altLang="en-US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ea typeface="12롯데마트드림Bold" panose="02020603020101020101" pitchFamily="18" charset="-127"/>
            </a:endParaRPr>
          </a:p>
        </p:txBody>
      </p:sp>
      <p:pic>
        <p:nvPicPr>
          <p:cNvPr id="4" name="그림 3" descr="텍스트, 스크린샷이(가) 표시된 사진&#10;&#10;높은 신뢰도로 생성된 설명">
            <a:extLst>
              <a:ext uri="{FF2B5EF4-FFF2-40B4-BE49-F238E27FC236}">
                <a16:creationId xmlns:a16="http://schemas.microsoft.com/office/drawing/2014/main" id="{7C0E8672-6BE2-4343-AAF3-1FB0DB141E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1508" y="1822129"/>
            <a:ext cx="8057661" cy="4486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3024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ADC1B0E8-32C7-44D6-A02D-BD854C62DE83}"/>
              </a:ext>
            </a:extLst>
          </p:cNvPr>
          <p:cNvSpPr txBox="1">
            <a:spLocks/>
          </p:cNvSpPr>
          <p:nvPr/>
        </p:nvSpPr>
        <p:spPr>
          <a:xfrm>
            <a:off x="2544604" y="721620"/>
            <a:ext cx="9647396" cy="4284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Unit 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03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r>
              <a:rPr lang="ko-KR" altLang="en-US" sz="2400" spc="-1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ㅣ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 K-Means</a:t>
            </a:r>
            <a:endParaRPr lang="ko-KR" altLang="en-US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ea typeface="12롯데마트드림Bold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355FAFC-194F-4AB2-9A2A-F1AB846EDB1B}"/>
              </a:ext>
            </a:extLst>
          </p:cNvPr>
          <p:cNvSpPr txBox="1"/>
          <p:nvPr/>
        </p:nvSpPr>
        <p:spPr>
          <a:xfrm>
            <a:off x="1093508" y="1575511"/>
            <a:ext cx="11632677" cy="4966681"/>
          </a:xfrm>
          <a:prstGeom prst="rect">
            <a:avLst/>
          </a:prstGeom>
          <a:noFill/>
          <a:effectLst/>
        </p:spPr>
        <p:txBody>
          <a:bodyPr wrap="squar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en-US" altLang="ko-KR" sz="3500" b="1" dirty="0">
                <a:ln/>
                <a:solidFill>
                  <a:schemeClr val="accent3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K-Means(</a:t>
            </a:r>
            <a:r>
              <a:rPr lang="ko-KR" altLang="en-US" sz="3500" b="1" dirty="0">
                <a:ln/>
                <a:solidFill>
                  <a:schemeClr val="accent3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비계층적 군집화</a:t>
            </a:r>
            <a:r>
              <a:rPr lang="en-US" altLang="ko-KR" sz="3500" b="1" dirty="0">
                <a:ln/>
                <a:solidFill>
                  <a:schemeClr val="accent3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)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ko-KR" alt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서울남산체 EB" panose="02020503020101020101" pitchFamily="18" charset="-127"/>
                <a:ea typeface="서울남산체 EB" panose="02020503020101020101" pitchFamily="18" charset="-127"/>
              </a:rPr>
              <a:t>데이터 내 객체 중 임의로 </a:t>
            </a:r>
            <a:r>
              <a:rPr lang="en-US" altLang="ko-KR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서울남산체 EB" panose="02020503020101020101" pitchFamily="18" charset="-127"/>
                <a:ea typeface="서울남산체 EB" panose="02020503020101020101" pitchFamily="18" charset="-127"/>
              </a:rPr>
              <a:t>K</a:t>
            </a:r>
            <a:r>
              <a:rPr lang="ko-KR" alt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서울남산체 EB" panose="02020503020101020101" pitchFamily="18" charset="-127"/>
                <a:ea typeface="서울남산체 EB" panose="02020503020101020101" pitchFamily="18" charset="-127"/>
              </a:rPr>
              <a:t>개의 군집 중심점</a:t>
            </a:r>
            <a:r>
              <a:rPr lang="en-US" altLang="ko-KR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서울남산체 EB" panose="02020503020101020101" pitchFamily="18" charset="-127"/>
                <a:ea typeface="서울남산체 EB" panose="02020503020101020101" pitchFamily="18" charset="-127"/>
              </a:rPr>
              <a:t>(Centroid) </a:t>
            </a:r>
            <a:r>
              <a:rPr lang="ko-KR" alt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서울남산체 EB" panose="02020503020101020101" pitchFamily="18" charset="-127"/>
                <a:ea typeface="서울남산체 EB" panose="02020503020101020101" pitchFamily="18" charset="-127"/>
              </a:rPr>
              <a:t>설정</a:t>
            </a:r>
            <a:endParaRPr lang="en-US" altLang="ko-KR" sz="2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서울남산체 EB" panose="02020503020101020101" pitchFamily="18" charset="-127"/>
              <a:ea typeface="서울남산체 EB" panose="02020503020101020101" pitchFamily="18" charset="-127"/>
            </a:endParaRP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ko-KR" alt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서울남산체 EB" panose="02020503020101020101" pitchFamily="18" charset="-127"/>
                <a:ea typeface="서울남산체 EB" panose="02020503020101020101" pitchFamily="18" charset="-127"/>
              </a:rPr>
              <a:t>모든 객체에 대해 각 군집 중심점까지의 거리 계산</a:t>
            </a:r>
            <a:endParaRPr lang="en-US" altLang="ko-KR" sz="2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서울남산체 EB" panose="02020503020101020101" pitchFamily="18" charset="-127"/>
              <a:ea typeface="서울남산체 EB" panose="02020503020101020101" pitchFamily="18" charset="-127"/>
            </a:endParaRP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ko-KR" alt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서울남산체 EB" panose="02020503020101020101" pitchFamily="18" charset="-127"/>
                <a:ea typeface="서울남산체 EB" panose="02020503020101020101" pitchFamily="18" charset="-127"/>
              </a:rPr>
              <a:t>모든 객체를 가장 가까운 군집 중심점이 속한 군집으로 할당</a:t>
            </a:r>
            <a:endParaRPr lang="en-US" altLang="ko-KR" sz="2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서울남산체 EB" panose="02020503020101020101" pitchFamily="18" charset="-127"/>
              <a:ea typeface="서울남산체 EB" panose="02020503020101020101" pitchFamily="18" charset="-127"/>
            </a:endParaRP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ko-KR" alt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서울남산체 EB" panose="02020503020101020101" pitchFamily="18" charset="-127"/>
                <a:ea typeface="서울남산체 EB" panose="02020503020101020101" pitchFamily="18" charset="-127"/>
              </a:rPr>
              <a:t>각 군집의 중심점 재설정</a:t>
            </a:r>
            <a:endParaRPr lang="en-US" altLang="ko-KR" sz="2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서울남산체 EB" panose="02020503020101020101" pitchFamily="18" charset="-127"/>
              <a:ea typeface="서울남산체 EB" panose="02020503020101020101" pitchFamily="18" charset="-127"/>
            </a:endParaRP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ko-KR" alt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서울남산체 EB" panose="02020503020101020101" pitchFamily="18" charset="-127"/>
                <a:ea typeface="서울남산체 EB" panose="02020503020101020101" pitchFamily="18" charset="-127"/>
              </a:rPr>
              <a:t>군집의 중심점이 변경되지 않을 때까지 </a:t>
            </a:r>
            <a:r>
              <a:rPr lang="en-US" altLang="ko-KR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서울남산체 EB" panose="02020503020101020101" pitchFamily="18" charset="-127"/>
                <a:ea typeface="서울남산체 EB" panose="02020503020101020101" pitchFamily="18" charset="-127"/>
              </a:rPr>
              <a:t>1~4</a:t>
            </a:r>
            <a:r>
              <a:rPr lang="ko-KR" alt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서울남산체 EB" panose="02020503020101020101" pitchFamily="18" charset="-127"/>
                <a:ea typeface="서울남산체 EB" panose="02020503020101020101" pitchFamily="18" charset="-127"/>
              </a:rPr>
              <a:t> 반복</a:t>
            </a:r>
            <a:endParaRPr lang="en-US" altLang="ko-KR" sz="2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서울남산체 EB" panose="02020503020101020101" pitchFamily="18" charset="-127"/>
              <a:ea typeface="서울남산체 EB" panose="02020503020101020101" pitchFamily="18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서울남산체 EB" panose="02020503020101020101" pitchFamily="18" charset="-127"/>
                <a:ea typeface="서울남산체 EB" panose="02020503020101020101" pitchFamily="18" charset="-127"/>
              </a:rPr>
              <a:t>   (</a:t>
            </a:r>
            <a:r>
              <a:rPr lang="ko-KR" alt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서울남산체 EB" panose="02020503020101020101" pitchFamily="18" charset="-127"/>
                <a:ea typeface="서울남산체 EB" panose="02020503020101020101" pitchFamily="18" charset="-127"/>
              </a:rPr>
              <a:t>또는 적당한 범위 내로 수렴하거나 적당한 반복회수에 도달할 때까지 반복</a:t>
            </a:r>
            <a:r>
              <a:rPr lang="en-US" altLang="ko-KR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서울남산체 EB" panose="02020503020101020101" pitchFamily="18" charset="-127"/>
                <a:ea typeface="서울남산체 EB" panose="02020503020101020101" pitchFamily="18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098980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ADC1B0E8-32C7-44D6-A02D-BD854C62DE83}"/>
              </a:ext>
            </a:extLst>
          </p:cNvPr>
          <p:cNvSpPr txBox="1">
            <a:spLocks/>
          </p:cNvSpPr>
          <p:nvPr/>
        </p:nvSpPr>
        <p:spPr>
          <a:xfrm>
            <a:off x="2544604" y="721620"/>
            <a:ext cx="9647396" cy="4284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Unit 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03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r>
              <a:rPr lang="ko-KR" altLang="en-US" sz="2400" spc="-1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ㅣ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 K-Means</a:t>
            </a:r>
            <a:endParaRPr lang="ko-KR" altLang="en-US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ea typeface="12롯데마트드림Bold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72F260F-3FD8-4162-A733-BE55A155E8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4604" y="1958310"/>
            <a:ext cx="7219189" cy="4395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5626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ADC1B0E8-32C7-44D6-A02D-BD854C62DE83}"/>
              </a:ext>
            </a:extLst>
          </p:cNvPr>
          <p:cNvSpPr txBox="1">
            <a:spLocks/>
          </p:cNvSpPr>
          <p:nvPr/>
        </p:nvSpPr>
        <p:spPr>
          <a:xfrm>
            <a:off x="2544604" y="721620"/>
            <a:ext cx="9647396" cy="4284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Unit 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03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r>
              <a:rPr lang="ko-KR" altLang="en-US" sz="2400" spc="-1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ㅣ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 K-Means</a:t>
            </a:r>
            <a:endParaRPr lang="ko-KR" altLang="en-US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ea typeface="12롯데마트드림Bold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38480DB-1D60-4489-AD62-791A69891993}"/>
              </a:ext>
            </a:extLst>
          </p:cNvPr>
          <p:cNvSpPr txBox="1"/>
          <p:nvPr/>
        </p:nvSpPr>
        <p:spPr>
          <a:xfrm>
            <a:off x="999238" y="2499339"/>
            <a:ext cx="5580669" cy="2646878"/>
          </a:xfrm>
          <a:prstGeom prst="rect">
            <a:avLst/>
          </a:prstGeom>
          <a:noFill/>
          <a:effectLst/>
        </p:spPr>
        <p:txBody>
          <a:bodyPr wrap="squar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en-US" altLang="ko-KR" sz="3500" b="1" dirty="0">
                <a:ln/>
                <a:solidFill>
                  <a:schemeClr val="accent3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K-Means</a:t>
            </a:r>
            <a:r>
              <a:rPr lang="ko-KR" altLang="en-US" sz="3500" b="1" dirty="0">
                <a:ln/>
                <a:solidFill>
                  <a:schemeClr val="accent3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의 주요 변수 </a:t>
            </a:r>
            <a:endParaRPr lang="en-US" altLang="ko-KR" sz="3500" b="1" dirty="0">
              <a:ln/>
              <a:solidFill>
                <a:schemeClr val="accent3"/>
              </a:solidFill>
              <a:latin typeface="서울남산체 EB" panose="02020503020101020101" pitchFamily="18" charset="-127"/>
              <a:ea typeface="서울남산체 EB" panose="02020503020101020101" pitchFamily="18" charset="-127"/>
            </a:endParaRPr>
          </a:p>
          <a:p>
            <a:endParaRPr lang="en-US" altLang="ko-KR" sz="3500" b="1" dirty="0">
              <a:ln/>
              <a:solidFill>
                <a:schemeClr val="accent3"/>
              </a:solidFill>
              <a:latin typeface="서울남산체 EB" panose="02020503020101020101" pitchFamily="18" charset="-127"/>
              <a:ea typeface="서울남산체 EB" panose="02020503020101020101" pitchFamily="18" charset="-127"/>
            </a:endParaRPr>
          </a:p>
          <a:p>
            <a:pPr marL="457200" indent="-457200">
              <a:buFontTx/>
              <a:buAutoNum type="arabicPeriod"/>
            </a:pPr>
            <a:r>
              <a:rPr lang="ko-KR" altLang="en-US" sz="2400" b="1" dirty="0">
                <a:latin typeface="서울남산체 EB" panose="02020503020101020101" pitchFamily="18" charset="-127"/>
                <a:ea typeface="서울남산체 EB" panose="02020503020101020101" pitchFamily="18" charset="-127"/>
              </a:rPr>
              <a:t>초기 군집 중심점</a:t>
            </a:r>
            <a:r>
              <a:rPr lang="en-US" altLang="ko-KR" sz="2400" b="1" dirty="0">
                <a:latin typeface="서울남산체 EB" panose="02020503020101020101" pitchFamily="18" charset="-127"/>
                <a:ea typeface="서울남산체 EB" panose="02020503020101020101" pitchFamily="18" charset="-127"/>
              </a:rPr>
              <a:t>(Centroid)</a:t>
            </a:r>
            <a:r>
              <a:rPr lang="ko-KR" altLang="en-US" sz="2400" b="1" dirty="0">
                <a:latin typeface="서울남산체 EB" panose="02020503020101020101" pitchFamily="18" charset="-127"/>
                <a:ea typeface="서울남산체 EB" panose="02020503020101020101" pitchFamily="18" charset="-127"/>
              </a:rPr>
              <a:t> 설정</a:t>
            </a:r>
            <a:r>
              <a:rPr lang="ko-KR" altLang="en-US" sz="2400" dirty="0">
                <a:latin typeface="서울남산체 EB" panose="02020503020101020101" pitchFamily="18" charset="-127"/>
                <a:ea typeface="서울남산체 EB" panose="02020503020101020101" pitchFamily="18" charset="-127"/>
                <a:cs typeface="KoreanYNMYTL" charset="-127"/>
              </a:rPr>
              <a:t> </a:t>
            </a:r>
            <a:endParaRPr lang="en-US" altLang="ko-KR" sz="2400" dirty="0">
              <a:latin typeface="서울남산체 EB" panose="02020503020101020101" pitchFamily="18" charset="-127"/>
              <a:ea typeface="서울남산체 EB" panose="02020503020101020101" pitchFamily="18" charset="-127"/>
              <a:cs typeface="KoreanYNMYTL" charset="-127"/>
            </a:endParaRPr>
          </a:p>
          <a:p>
            <a:pPr marL="457200" indent="-457200">
              <a:buFontTx/>
              <a:buAutoNum type="arabicPeriod"/>
            </a:pPr>
            <a:endParaRPr lang="en-US" altLang="ko-KR" sz="2400" b="1" dirty="0">
              <a:latin typeface="서울남산체 EB" panose="02020503020101020101" pitchFamily="18" charset="-127"/>
              <a:ea typeface="서울남산체 EB" panose="02020503020101020101" pitchFamily="18" charset="-127"/>
            </a:endParaRPr>
          </a:p>
          <a:p>
            <a:pPr marL="457200" indent="-457200">
              <a:buFontTx/>
              <a:buAutoNum type="arabicPeriod"/>
            </a:pPr>
            <a:r>
              <a:rPr lang="ko-KR" altLang="en-US" sz="2400" b="1" dirty="0">
                <a:latin typeface="서울남산체 EB" panose="02020503020101020101" pitchFamily="18" charset="-127"/>
                <a:ea typeface="서울남산체 EB" panose="02020503020101020101" pitchFamily="18" charset="-127"/>
                <a:cs typeface="KoreanYNMYTL" charset="-127"/>
              </a:rPr>
              <a:t>군집의 개수</a:t>
            </a:r>
            <a:r>
              <a:rPr lang="en-US" altLang="ko-KR" sz="2400" b="1" dirty="0">
                <a:latin typeface="서울남산체 EB" panose="02020503020101020101" pitchFamily="18" charset="-127"/>
                <a:ea typeface="서울남산체 EB" panose="02020503020101020101" pitchFamily="18" charset="-127"/>
                <a:cs typeface="KoreanYNMYTL" charset="-127"/>
              </a:rPr>
              <a:t>(K)</a:t>
            </a:r>
            <a:endParaRPr lang="en-US" altLang="ko-KR" sz="2400" dirty="0">
              <a:latin typeface="서울남산체 EB" panose="02020503020101020101" pitchFamily="18" charset="-127"/>
              <a:ea typeface="서울남산체 EB" panose="02020503020101020101" pitchFamily="18" charset="-127"/>
              <a:cs typeface="KoreanYNMYTL" charset="-127"/>
            </a:endParaRPr>
          </a:p>
          <a:p>
            <a:endParaRPr lang="en-US" altLang="ko-KR" sz="2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서울남산체 EB" panose="02020503020101020101" pitchFamily="18" charset="-127"/>
              <a:ea typeface="서울남산체 E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045890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ADC1B0E8-32C7-44D6-A02D-BD854C62DE83}"/>
              </a:ext>
            </a:extLst>
          </p:cNvPr>
          <p:cNvSpPr txBox="1">
            <a:spLocks/>
          </p:cNvSpPr>
          <p:nvPr/>
        </p:nvSpPr>
        <p:spPr>
          <a:xfrm>
            <a:off x="2544604" y="721620"/>
            <a:ext cx="9647396" cy="4284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Unit 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03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r>
              <a:rPr lang="ko-KR" altLang="en-US" sz="2400" spc="-1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ㅣ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 K-Means</a:t>
            </a:r>
            <a:endParaRPr lang="ko-KR" altLang="en-US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ea typeface="12롯데마트드림Bold" panose="02020603020101020101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38480DB-1D60-4489-AD62-791A69891993}"/>
                  </a:ext>
                </a:extLst>
              </p:cNvPr>
              <p:cNvSpPr txBox="1"/>
              <p:nvPr/>
            </p:nvSpPr>
            <p:spPr>
              <a:xfrm>
                <a:off x="365393" y="2088630"/>
                <a:ext cx="12789498" cy="3023135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  <a:scene3d>
                  <a:camera prst="orthographicFront"/>
                  <a:lightRig rig="harsh" dir="t"/>
                </a:scene3d>
                <a:sp3d extrusionH="57150" prstMaterial="matte">
                  <a:bevelT w="63500" h="12700" prst="angle"/>
                  <a:contourClr>
                    <a:schemeClr val="bg1">
                      <a:lumMod val="65000"/>
                    </a:schemeClr>
                  </a:contourClr>
                </a:sp3d>
              </a:bodyPr>
              <a:lstStyle/>
              <a:p>
                <a:r>
                  <a:rPr lang="ko-KR" altLang="en-US" sz="3500" b="1" dirty="0">
                    <a:ln/>
                    <a:solidFill>
                      <a:schemeClr val="accent3"/>
                    </a:solidFill>
                    <a:latin typeface="서울남산체 EB" panose="02020503020101020101" pitchFamily="18" charset="-127"/>
                    <a:ea typeface="서울남산체 EB" panose="02020503020101020101" pitchFamily="18" charset="-127"/>
                  </a:rPr>
                  <a:t>초기 </a:t>
                </a:r>
                <a:r>
                  <a:rPr lang="en-US" altLang="ko-KR" sz="3500" b="1" dirty="0">
                    <a:ln/>
                    <a:solidFill>
                      <a:schemeClr val="accent3"/>
                    </a:solidFill>
                    <a:latin typeface="서울남산체 EB" panose="02020503020101020101" pitchFamily="18" charset="-127"/>
                    <a:ea typeface="서울남산체 EB" panose="02020503020101020101" pitchFamily="18" charset="-127"/>
                  </a:rPr>
                  <a:t>centroid </a:t>
                </a:r>
                <a:r>
                  <a:rPr lang="ko-KR" altLang="en-US" sz="3500" b="1" dirty="0">
                    <a:ln/>
                    <a:solidFill>
                      <a:schemeClr val="accent3"/>
                    </a:solidFill>
                    <a:latin typeface="서울남산체 EB" panose="02020503020101020101" pitchFamily="18" charset="-127"/>
                    <a:ea typeface="서울남산체 EB" panose="02020503020101020101" pitchFamily="18" charset="-127"/>
                  </a:rPr>
                  <a:t>설정</a:t>
                </a:r>
                <a:endParaRPr lang="en-US" altLang="ko-KR" sz="3500" b="1" dirty="0">
                  <a:ln/>
                  <a:solidFill>
                    <a:schemeClr val="accent3"/>
                  </a:solidFill>
                  <a:latin typeface="서울남산체 EB" panose="02020503020101020101" pitchFamily="18" charset="-127"/>
                  <a:ea typeface="서울남산체 EB" panose="02020503020101020101" pitchFamily="18" charset="-127"/>
                </a:endParaRPr>
              </a:p>
              <a:p>
                <a:endParaRPr lang="en-US" altLang="ko-KR" sz="3500" b="1" dirty="0">
                  <a:ln/>
                  <a:solidFill>
                    <a:schemeClr val="accent3"/>
                  </a:solidFill>
                  <a:latin typeface="서울남산체 EB" panose="02020503020101020101" pitchFamily="18" charset="-127"/>
                  <a:ea typeface="서울남산체 EB" panose="02020503020101020101" pitchFamily="18" charset="-127"/>
                </a:endParaRPr>
              </a:p>
              <a:p>
                <a:pPr marL="457200" indent="-457200">
                  <a:buAutoNum type="arabicPeriod"/>
                </a:pPr>
                <a:r>
                  <a:rPr lang="ko-KR" altLang="en-US" sz="2400" b="1" dirty="0">
                    <a:latin typeface="서울남산체 EB" panose="02020503020101020101" pitchFamily="18" charset="-127"/>
                    <a:ea typeface="서울남산체 EB" panose="02020503020101020101" pitchFamily="18" charset="-127"/>
                    <a:cs typeface="KoreanYNMYTL" charset="-127"/>
                  </a:rPr>
                  <a:t>무작위 분할 </a:t>
                </a:r>
                <a:r>
                  <a:rPr lang="en-US" altLang="ko-KR" sz="2400" b="1" dirty="0">
                    <a:latin typeface="서울남산체 EB" panose="02020503020101020101" pitchFamily="18" charset="-127"/>
                    <a:ea typeface="서울남산체 EB" panose="02020503020101020101" pitchFamily="18" charset="-127"/>
                    <a:cs typeface="KoreanYNMYTL" charset="-127"/>
                  </a:rPr>
                  <a:t>:</a:t>
                </a:r>
                <a:r>
                  <a:rPr lang="ko-KR" altLang="en-US" sz="2400" b="1" dirty="0">
                    <a:latin typeface="서울남산체 EB" panose="02020503020101020101" pitchFamily="18" charset="-127"/>
                    <a:ea typeface="서울남산체 EB" panose="02020503020101020101" pitchFamily="18" charset="-127"/>
                    <a:cs typeface="KoreanYNMYTL" charset="-127"/>
                  </a:rPr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ko-KR" altLang="en-US" sz="2400" b="1" i="1">
                            <a:latin typeface="Cambria Math" panose="02040503050406030204" pitchFamily="18" charset="0"/>
                            <a:ea typeface="KoreanYNMYTL" charset="-127"/>
                            <a:cs typeface="KoreanYNMYTL" charset="-127"/>
                          </a:rPr>
                        </m:ctrlPr>
                      </m:radPr>
                      <m:deg/>
                      <m:e>
                        <m:r>
                          <a:rPr lang="en-US" altLang="ko-KR" sz="2400" b="1" i="1">
                            <a:latin typeface="Cambria Math" panose="02040503050406030204" pitchFamily="18" charset="0"/>
                            <a:ea typeface="KoreanYNMYTL" charset="-127"/>
                            <a:cs typeface="KoreanYNMYTL" charset="-127"/>
                          </a:rPr>
                          <m:t>𝒏</m:t>
                        </m:r>
                      </m:e>
                    </m:rad>
                  </m:oMath>
                </a14:m>
                <a:r>
                  <a:rPr lang="en-US" altLang="ko-KR" sz="2400" b="1" dirty="0">
                    <a:latin typeface="서울남산체 EB" panose="02020503020101020101" pitchFamily="18" charset="-127"/>
                    <a:ea typeface="서울남산체 EB" panose="02020503020101020101" pitchFamily="18" charset="-127"/>
                    <a:cs typeface="KoreanYNMYTL" charset="-127"/>
                  </a:rPr>
                  <a:t>, </a:t>
                </a:r>
                <a14:m>
                  <m:oMath xmlns:m="http://schemas.openxmlformats.org/officeDocument/2006/math">
                    <m:r>
                      <a:rPr lang="ko-KR" altLang="en-US" sz="2400" b="1" i="1" dirty="0">
                        <a:latin typeface="Cambria Math" panose="02040503050406030204" pitchFamily="18" charset="0"/>
                        <a:ea typeface="KoreanYNMYTL" charset="-127"/>
                        <a:cs typeface="KoreanYNMYTL" charset="-127"/>
                      </a:rPr>
                      <m:t> </m:t>
                    </m:r>
                    <m:r>
                      <a:rPr lang="en-US" altLang="ko-KR" sz="2400" b="1" i="1" dirty="0">
                        <a:latin typeface="Cambria Math" panose="02040503050406030204" pitchFamily="18" charset="0"/>
                        <a:ea typeface="KoreanYNMYTL" charset="-127"/>
                        <a:cs typeface="KoreanYNMYTL" charset="-127"/>
                      </a:rPr>
                      <m:t>𝒏</m:t>
                    </m:r>
                    <m:r>
                      <a:rPr lang="en-US" altLang="ko-KR" sz="2400" b="1" i="1" dirty="0">
                        <a:latin typeface="Cambria Math" panose="02040503050406030204" pitchFamily="18" charset="0"/>
                        <a:ea typeface="KoreanYNMYTL" charset="-127"/>
                        <a:cs typeface="KoreanYNMYTL" charset="-127"/>
                      </a:rPr>
                      <m:t>=</m:t>
                    </m:r>
                    <m:r>
                      <a:rPr lang="ko-KR" altLang="en-US" sz="2400" i="1" dirty="0">
                        <a:latin typeface="Cambria Math" panose="02040503050406030204" pitchFamily="18" charset="0"/>
                        <a:ea typeface="KoreanYNMYTL" charset="-127"/>
                        <a:cs typeface="KoreanYNMYTL" charset="-127"/>
                      </a:rPr>
                      <m:t>데이터의</m:t>
                    </m:r>
                    <m:r>
                      <a:rPr lang="ko-KR" altLang="en-US" sz="2400" i="1" dirty="0">
                        <a:latin typeface="Cambria Math" panose="02040503050406030204" pitchFamily="18" charset="0"/>
                        <a:ea typeface="KoreanYNMYTL" charset="-127"/>
                        <a:cs typeface="KoreanYNMYTL" charset="-127"/>
                      </a:rPr>
                      <m:t> </m:t>
                    </m:r>
                  </m:oMath>
                </a14:m>
                <a:r>
                  <a:rPr lang="ko-KR" altLang="en-US" sz="2400" dirty="0">
                    <a:latin typeface="서울남산체 EB" panose="02020503020101020101" pitchFamily="18" charset="-127"/>
                    <a:ea typeface="서울남산체 EB" panose="02020503020101020101" pitchFamily="18" charset="-127"/>
                    <a:cs typeface="KoreanYNMYTL" charset="-127"/>
                  </a:rPr>
                  <a:t>수</a:t>
                </a:r>
                <a:endParaRPr lang="en-US" altLang="ko-KR" sz="2400" dirty="0">
                  <a:latin typeface="서울남산체 EB" panose="02020503020101020101" pitchFamily="18" charset="-127"/>
                  <a:ea typeface="서울남산체 EB" panose="02020503020101020101" pitchFamily="18" charset="-127"/>
                  <a:cs typeface="KoreanYNMYTL" charset="-127"/>
                </a:endParaRPr>
              </a:p>
              <a:p>
                <a:pPr marL="457200" indent="-457200">
                  <a:buAutoNum type="arabicPeriod"/>
                </a:pPr>
                <a:endParaRPr lang="en-US" altLang="ko-KR" sz="2400" dirty="0">
                  <a:latin typeface="서울남산체 EB" panose="02020503020101020101" pitchFamily="18" charset="-127"/>
                  <a:ea typeface="서울남산체 EB" panose="02020503020101020101" pitchFamily="18" charset="-127"/>
                  <a:cs typeface="KoreanYNMYTL" charset="-127"/>
                </a:endParaRPr>
              </a:p>
              <a:p>
                <a:pPr marL="457200" indent="-457200">
                  <a:buAutoNum type="arabicPeriod"/>
                </a:pPr>
                <a:r>
                  <a:rPr lang="en-US" altLang="ko-KR" sz="2400" dirty="0" err="1">
                    <a:latin typeface="서울남산체 EB" panose="02020503020101020101" pitchFamily="18" charset="-127"/>
                    <a:ea typeface="서울남산체 EB" panose="02020503020101020101" pitchFamily="18" charset="-127"/>
                    <a:cs typeface="KoreanYNMYTL" charset="-127"/>
                  </a:rPr>
                  <a:t>Forgy</a:t>
                </a:r>
                <a:r>
                  <a:rPr lang="en-US" altLang="ko-KR" sz="2400" dirty="0">
                    <a:latin typeface="서울남산체 EB" panose="02020503020101020101" pitchFamily="18" charset="-127"/>
                    <a:ea typeface="서울남산체 EB" panose="02020503020101020101" pitchFamily="18" charset="-127"/>
                    <a:cs typeface="KoreanYNMYTL" charset="-127"/>
                  </a:rPr>
                  <a:t> </a:t>
                </a:r>
                <a:r>
                  <a:rPr lang="ko-KR" altLang="en-US" sz="2400" dirty="0">
                    <a:latin typeface="서울남산체 EB" panose="02020503020101020101" pitchFamily="18" charset="-127"/>
                    <a:ea typeface="서울남산체 EB" panose="02020503020101020101" pitchFamily="18" charset="-127"/>
                    <a:cs typeface="KoreanYNMYTL" charset="-127"/>
                  </a:rPr>
                  <a:t>알고리즘 </a:t>
                </a:r>
                <a:r>
                  <a:rPr lang="en-US" altLang="ko-KR" sz="2400" dirty="0">
                    <a:latin typeface="서울남산체 EB" panose="02020503020101020101" pitchFamily="18" charset="-127"/>
                    <a:ea typeface="서울남산체 EB" panose="02020503020101020101" pitchFamily="18" charset="-127"/>
                    <a:cs typeface="KoreanYNMYTL" charset="-127"/>
                  </a:rPr>
                  <a:t>: </a:t>
                </a:r>
                <a:r>
                  <a:rPr lang="en-US" altLang="ko-KR" sz="2200" dirty="0">
                    <a:latin typeface="서울남산체 EB" panose="02020503020101020101" pitchFamily="18" charset="-127"/>
                    <a:ea typeface="서울남산체 EB" panose="02020503020101020101" pitchFamily="18" charset="-127"/>
                    <a:cs typeface="KoreanYNMYTL" charset="-127"/>
                  </a:rPr>
                  <a:t>Chooses k</a:t>
                </a:r>
                <a:r>
                  <a:rPr lang="ko-KR" altLang="en-US" sz="2200" dirty="0">
                    <a:latin typeface="서울남산체 EB" panose="02020503020101020101" pitchFamily="18" charset="-127"/>
                    <a:ea typeface="서울남산체 EB" panose="02020503020101020101" pitchFamily="18" charset="-127"/>
                    <a:cs typeface="KoreanYNMYTL" charset="-127"/>
                  </a:rPr>
                  <a:t> </a:t>
                </a:r>
                <a:r>
                  <a:rPr lang="en-US" altLang="ko-KR" sz="2200" dirty="0">
                    <a:latin typeface="서울남산체 EB" panose="02020503020101020101" pitchFamily="18" charset="-127"/>
                    <a:ea typeface="서울남산체 EB" panose="02020503020101020101" pitchFamily="18" charset="-127"/>
                    <a:cs typeface="KoreanYNMYTL" charset="-127"/>
                  </a:rPr>
                  <a:t>objects</a:t>
                </a:r>
                <a:r>
                  <a:rPr lang="ko-KR" altLang="en-US" sz="2200" dirty="0">
                    <a:latin typeface="서울남산체 EB" panose="02020503020101020101" pitchFamily="18" charset="-127"/>
                    <a:ea typeface="서울남산체 EB" panose="02020503020101020101" pitchFamily="18" charset="-127"/>
                    <a:cs typeface="KoreanYNMYTL" charset="-127"/>
                  </a:rPr>
                  <a:t> </a:t>
                </a:r>
                <a:r>
                  <a:rPr lang="en-US" altLang="ko-KR" sz="2200" dirty="0">
                    <a:latin typeface="서울남산체 EB" panose="02020503020101020101" pitchFamily="18" charset="-127"/>
                    <a:ea typeface="서울남산체 EB" panose="02020503020101020101" pitchFamily="18" charset="-127"/>
                    <a:cs typeface="KoreanYNMYTL" charset="-127"/>
                  </a:rPr>
                  <a:t>at</a:t>
                </a:r>
                <a:r>
                  <a:rPr lang="ko-KR" altLang="en-US" sz="2200" dirty="0">
                    <a:latin typeface="서울남산체 EB" panose="02020503020101020101" pitchFamily="18" charset="-127"/>
                    <a:ea typeface="서울남산체 EB" panose="02020503020101020101" pitchFamily="18" charset="-127"/>
                    <a:cs typeface="KoreanYNMYTL" charset="-127"/>
                  </a:rPr>
                  <a:t> </a:t>
                </a:r>
                <a:r>
                  <a:rPr lang="en-US" altLang="ko-KR" sz="2200" dirty="0">
                    <a:latin typeface="서울남산체 EB" panose="02020503020101020101" pitchFamily="18" charset="-127"/>
                    <a:ea typeface="서울남산체 EB" panose="02020503020101020101" pitchFamily="18" charset="-127"/>
                    <a:cs typeface="KoreanYNMYTL" charset="-127"/>
                  </a:rPr>
                  <a:t>random</a:t>
                </a:r>
                <a:r>
                  <a:rPr lang="ko-KR" altLang="en-US" sz="2200" dirty="0">
                    <a:latin typeface="서울남산체 EB" panose="02020503020101020101" pitchFamily="18" charset="-127"/>
                    <a:ea typeface="서울남산체 EB" panose="02020503020101020101" pitchFamily="18" charset="-127"/>
                    <a:cs typeface="KoreanYNMYTL" charset="-127"/>
                  </a:rPr>
                  <a:t> </a:t>
                </a:r>
                <a:r>
                  <a:rPr lang="en-US" altLang="ko-KR" sz="2200" dirty="0">
                    <a:latin typeface="서울남산체 EB" panose="02020503020101020101" pitchFamily="18" charset="-127"/>
                    <a:ea typeface="서울남산체 EB" panose="02020503020101020101" pitchFamily="18" charset="-127"/>
                    <a:cs typeface="KoreanYNMYTL" charset="-127"/>
                  </a:rPr>
                  <a:t>and</a:t>
                </a:r>
                <a:r>
                  <a:rPr lang="ko-KR" altLang="en-US" sz="2200" dirty="0">
                    <a:latin typeface="서울남산체 EB" panose="02020503020101020101" pitchFamily="18" charset="-127"/>
                    <a:ea typeface="서울남산체 EB" panose="02020503020101020101" pitchFamily="18" charset="-127"/>
                    <a:cs typeface="KoreanYNMYTL" charset="-127"/>
                  </a:rPr>
                  <a:t> </a:t>
                </a:r>
                <a:r>
                  <a:rPr lang="en-US" altLang="ko-KR" sz="2200" dirty="0">
                    <a:latin typeface="서울남산체 EB" panose="02020503020101020101" pitchFamily="18" charset="-127"/>
                    <a:ea typeface="서울남산체 EB" panose="02020503020101020101" pitchFamily="18" charset="-127"/>
                    <a:cs typeface="KoreanYNMYTL" charset="-127"/>
                  </a:rPr>
                  <a:t>uses</a:t>
                </a:r>
                <a:r>
                  <a:rPr lang="ko-KR" altLang="en-US" sz="2200" dirty="0">
                    <a:latin typeface="서울남산체 EB" panose="02020503020101020101" pitchFamily="18" charset="-127"/>
                    <a:ea typeface="서울남산체 EB" panose="02020503020101020101" pitchFamily="18" charset="-127"/>
                    <a:cs typeface="KoreanYNMYTL" charset="-127"/>
                  </a:rPr>
                  <a:t> </a:t>
                </a:r>
                <a:r>
                  <a:rPr lang="en-US" altLang="ko-KR" sz="2200" dirty="0">
                    <a:latin typeface="서울남산체 EB" panose="02020503020101020101" pitchFamily="18" charset="-127"/>
                    <a:ea typeface="서울남산체 EB" panose="02020503020101020101" pitchFamily="18" charset="-127"/>
                    <a:cs typeface="KoreanYNMYTL" charset="-127"/>
                  </a:rPr>
                  <a:t>them</a:t>
                </a:r>
                <a:r>
                  <a:rPr lang="ko-KR" altLang="en-US" sz="2200" dirty="0">
                    <a:latin typeface="서울남산체 EB" panose="02020503020101020101" pitchFamily="18" charset="-127"/>
                    <a:ea typeface="서울남산체 EB" panose="02020503020101020101" pitchFamily="18" charset="-127"/>
                    <a:cs typeface="KoreanYNMYTL" charset="-127"/>
                  </a:rPr>
                  <a:t> </a:t>
                </a:r>
                <a:r>
                  <a:rPr lang="en-US" altLang="ko-KR" sz="2200" dirty="0">
                    <a:latin typeface="서울남산체 EB" panose="02020503020101020101" pitchFamily="18" charset="-127"/>
                    <a:ea typeface="서울남산체 EB" panose="02020503020101020101" pitchFamily="18" charset="-127"/>
                    <a:cs typeface="KoreanYNMYTL" charset="-127"/>
                  </a:rPr>
                  <a:t>as</a:t>
                </a:r>
                <a:r>
                  <a:rPr lang="ko-KR" altLang="en-US" sz="2200" dirty="0">
                    <a:latin typeface="서울남산체 EB" panose="02020503020101020101" pitchFamily="18" charset="-127"/>
                    <a:ea typeface="서울남산체 EB" panose="02020503020101020101" pitchFamily="18" charset="-127"/>
                    <a:cs typeface="KoreanYNMYTL" charset="-127"/>
                  </a:rPr>
                  <a:t> </a:t>
                </a:r>
                <a:r>
                  <a:rPr lang="en-US" altLang="ko-KR" sz="2200" dirty="0">
                    <a:latin typeface="서울남산체 EB" panose="02020503020101020101" pitchFamily="18" charset="-127"/>
                    <a:ea typeface="서울남산체 EB" panose="02020503020101020101" pitchFamily="18" charset="-127"/>
                    <a:cs typeface="KoreanYNMYTL" charset="-127"/>
                  </a:rPr>
                  <a:t>the</a:t>
                </a:r>
                <a:r>
                  <a:rPr lang="ko-KR" altLang="en-US" sz="2200" dirty="0">
                    <a:latin typeface="서울남산체 EB" panose="02020503020101020101" pitchFamily="18" charset="-127"/>
                    <a:ea typeface="서울남산체 EB" panose="02020503020101020101" pitchFamily="18" charset="-127"/>
                    <a:cs typeface="KoreanYNMYTL" charset="-127"/>
                  </a:rPr>
                  <a:t> </a:t>
                </a:r>
                <a:r>
                  <a:rPr lang="en-US" altLang="ko-KR" sz="2200" dirty="0">
                    <a:latin typeface="서울남산체 EB" panose="02020503020101020101" pitchFamily="18" charset="-127"/>
                    <a:ea typeface="서울남산체 EB" panose="02020503020101020101" pitchFamily="18" charset="-127"/>
                    <a:cs typeface="KoreanYNMYTL" charset="-127"/>
                  </a:rPr>
                  <a:t>initial</a:t>
                </a:r>
                <a:r>
                  <a:rPr lang="ko-KR" altLang="en-US" sz="2200" dirty="0">
                    <a:latin typeface="서울남산체 EB" panose="02020503020101020101" pitchFamily="18" charset="-127"/>
                    <a:ea typeface="서울남산체 EB" panose="02020503020101020101" pitchFamily="18" charset="-127"/>
                    <a:cs typeface="KoreanYNMYTL" charset="-127"/>
                  </a:rPr>
                  <a:t> </a:t>
                </a:r>
                <a:r>
                  <a:rPr lang="en-US" altLang="ko-KR" sz="2200" dirty="0">
                    <a:latin typeface="서울남산체 EB" panose="02020503020101020101" pitchFamily="18" charset="-127"/>
                    <a:ea typeface="서울남산체 EB" panose="02020503020101020101" pitchFamily="18" charset="-127"/>
                    <a:cs typeface="KoreanYNMYTL" charset="-127"/>
                  </a:rPr>
                  <a:t>centroids.</a:t>
                </a:r>
              </a:p>
              <a:p>
                <a:pPr marL="457200" indent="-457200">
                  <a:buAutoNum type="arabicPeriod"/>
                </a:pPr>
                <a:endParaRPr lang="en-US" altLang="ko-KR" sz="2400" dirty="0">
                  <a:latin typeface="서울남산체 EB" panose="02020503020101020101" pitchFamily="18" charset="-127"/>
                  <a:ea typeface="서울남산체 EB" panose="02020503020101020101" pitchFamily="18" charset="-127"/>
                  <a:cs typeface="KoreanYNMYTL" charset="-127"/>
                </a:endParaRPr>
              </a:p>
              <a:p>
                <a:endParaRPr lang="en-US" altLang="ko-KR" sz="2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서울남산체 EB" panose="02020503020101020101" pitchFamily="18" charset="-127"/>
                  <a:ea typeface="서울남산체 EB" panose="02020503020101020101" pitchFamily="18" charset="-127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38480DB-1D60-4489-AD62-791A698919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393" y="2088630"/>
                <a:ext cx="12789498" cy="302313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6EF72286-B44B-4662-B24B-2CBD6E8C5486}"/>
              </a:ext>
            </a:extLst>
          </p:cNvPr>
          <p:cNvSpPr txBox="1"/>
          <p:nvPr/>
        </p:nvSpPr>
        <p:spPr>
          <a:xfrm>
            <a:off x="0" y="6235823"/>
            <a:ext cx="123132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https://www.slideshare.net/djempol/kmeans-initialization-15041920</a:t>
            </a:r>
            <a:endParaRPr lang="en-US" altLang="ko-KR" sz="1000" dirty="0">
              <a:hlinkClick r:id="rId4"/>
            </a:endParaRPr>
          </a:p>
          <a:p>
            <a:r>
              <a:rPr lang="en-US" altLang="ko-KR" sz="1000" dirty="0">
                <a:hlinkClick r:id="rId4"/>
              </a:rPr>
              <a:t>https://ko.wikipedia.org/wiki/K-%ED%8F%89%EA%B7%A0_%EC%95%8C%EA%B3%A0%EB%A6%AC%EC%A6%98#%EB%AC%B4%EC%9E%91%EC%9C%84_%EB%B6%84%ED%95%A0_(Random_Partition)</a:t>
            </a:r>
            <a:endParaRPr lang="en-US" altLang="ko-KR" sz="1000" dirty="0"/>
          </a:p>
        </p:txBody>
      </p:sp>
    </p:spTree>
    <p:extLst>
      <p:ext uri="{BB962C8B-B14F-4D97-AF65-F5344CB8AC3E}">
        <p14:creationId xmlns:p14="http://schemas.microsoft.com/office/powerpoint/2010/main" val="28805464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ADC1B0E8-32C7-44D6-A02D-BD854C62DE83}"/>
              </a:ext>
            </a:extLst>
          </p:cNvPr>
          <p:cNvSpPr txBox="1">
            <a:spLocks/>
          </p:cNvSpPr>
          <p:nvPr/>
        </p:nvSpPr>
        <p:spPr>
          <a:xfrm>
            <a:off x="2544604" y="721620"/>
            <a:ext cx="9647396" cy="4284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Unit 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03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r>
              <a:rPr lang="ko-KR" altLang="en-US" sz="2400" spc="-1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ㅣ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 K-Means</a:t>
            </a:r>
            <a:endParaRPr lang="ko-KR" altLang="en-US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ea typeface="12롯데마트드림Bold" panose="02020603020101020101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74B0669-2159-4423-A3B7-466BE18C4C7A}"/>
                  </a:ext>
                </a:extLst>
              </p:cNvPr>
              <p:cNvSpPr txBox="1"/>
              <p:nvPr/>
            </p:nvSpPr>
            <p:spPr>
              <a:xfrm>
                <a:off x="999238" y="1943158"/>
                <a:ext cx="7550873" cy="2653803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  <a:scene3d>
                  <a:camera prst="orthographicFront"/>
                  <a:lightRig rig="harsh" dir="t"/>
                </a:scene3d>
                <a:sp3d extrusionH="57150" prstMaterial="matte">
                  <a:bevelT w="63500" h="12700" prst="angle"/>
                  <a:contourClr>
                    <a:schemeClr val="bg1">
                      <a:lumMod val="65000"/>
                    </a:schemeClr>
                  </a:contourClr>
                </a:sp3d>
              </a:bodyPr>
              <a:lstStyle/>
              <a:p>
                <a:r>
                  <a:rPr lang="ko-KR" altLang="en-US" sz="3500" b="1" dirty="0">
                    <a:ln/>
                    <a:solidFill>
                      <a:schemeClr val="accent3"/>
                    </a:solidFill>
                    <a:latin typeface="서울남산체 EB" panose="02020503020101020101" pitchFamily="18" charset="-127"/>
                    <a:ea typeface="서울남산체 EB" panose="02020503020101020101" pitchFamily="18" charset="-127"/>
                  </a:rPr>
                  <a:t>초기 </a:t>
                </a:r>
                <a:r>
                  <a:rPr lang="en-US" altLang="ko-KR" sz="3500" b="1" dirty="0">
                    <a:ln/>
                    <a:solidFill>
                      <a:schemeClr val="accent3"/>
                    </a:solidFill>
                    <a:latin typeface="서울남산체 EB" panose="02020503020101020101" pitchFamily="18" charset="-127"/>
                    <a:ea typeface="서울남산체 EB" panose="02020503020101020101" pitchFamily="18" charset="-127"/>
                  </a:rPr>
                  <a:t>centroid </a:t>
                </a:r>
                <a:r>
                  <a:rPr lang="ko-KR" altLang="en-US" sz="3500" b="1" dirty="0">
                    <a:ln/>
                    <a:solidFill>
                      <a:schemeClr val="accent3"/>
                    </a:solidFill>
                    <a:latin typeface="서울남산체 EB" panose="02020503020101020101" pitchFamily="18" charset="-127"/>
                    <a:ea typeface="서울남산체 EB" panose="02020503020101020101" pitchFamily="18" charset="-127"/>
                  </a:rPr>
                  <a:t>설정</a:t>
                </a:r>
                <a:endParaRPr lang="en-US" altLang="ko-KR" sz="3500" b="1" dirty="0">
                  <a:ln/>
                  <a:solidFill>
                    <a:schemeClr val="accent3"/>
                  </a:solidFill>
                  <a:latin typeface="서울남산체 EB" panose="02020503020101020101" pitchFamily="18" charset="-127"/>
                  <a:ea typeface="서울남산체 EB" panose="02020503020101020101" pitchFamily="18" charset="-127"/>
                </a:endParaRPr>
              </a:p>
              <a:p>
                <a:endParaRPr lang="en-US" altLang="ko-KR" sz="3500" b="1" dirty="0">
                  <a:ln/>
                  <a:solidFill>
                    <a:schemeClr val="accent3"/>
                  </a:solidFill>
                  <a:latin typeface="서울남산체 EB" panose="02020503020101020101" pitchFamily="18" charset="-127"/>
                  <a:ea typeface="서울남산체 EB" panose="02020503020101020101" pitchFamily="18" charset="-127"/>
                </a:endParaRPr>
              </a:p>
              <a:p>
                <a:pPr marL="457200" indent="-457200">
                  <a:buAutoNum type="arabicPeriod"/>
                </a:pPr>
                <a:r>
                  <a:rPr lang="ko-KR" altLang="en-US" sz="2400" b="1" dirty="0">
                    <a:latin typeface="서울남산체 EB" panose="02020503020101020101" pitchFamily="18" charset="-127"/>
                    <a:ea typeface="서울남산체 EB" panose="02020503020101020101" pitchFamily="18" charset="-127"/>
                    <a:cs typeface="KoreanYNMYTL" charset="-127"/>
                  </a:rPr>
                  <a:t>무작위 분할 </a:t>
                </a:r>
                <a:r>
                  <a:rPr lang="en-US" altLang="ko-KR" sz="2400" b="1" dirty="0">
                    <a:latin typeface="서울남산체 EB" panose="02020503020101020101" pitchFamily="18" charset="-127"/>
                    <a:ea typeface="서울남산체 EB" panose="02020503020101020101" pitchFamily="18" charset="-127"/>
                    <a:cs typeface="KoreanYNMYTL" charset="-127"/>
                  </a:rPr>
                  <a:t>:</a:t>
                </a:r>
                <a:r>
                  <a:rPr lang="ko-KR" altLang="en-US" sz="2400" b="1" dirty="0">
                    <a:latin typeface="서울남산체 EB" panose="02020503020101020101" pitchFamily="18" charset="-127"/>
                    <a:ea typeface="서울남산체 EB" panose="02020503020101020101" pitchFamily="18" charset="-127"/>
                    <a:cs typeface="KoreanYNMYTL" charset="-127"/>
                  </a:rPr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ko-KR" altLang="en-US" sz="2400" b="1" i="1">
                            <a:latin typeface="Cambria Math" panose="02040503050406030204" pitchFamily="18" charset="0"/>
                            <a:ea typeface="KoreanYNMYTL" charset="-127"/>
                            <a:cs typeface="KoreanYNMYTL" charset="-127"/>
                          </a:rPr>
                        </m:ctrlPr>
                      </m:radPr>
                      <m:deg/>
                      <m:e>
                        <m:r>
                          <a:rPr lang="en-US" altLang="ko-KR" sz="2400" b="1" i="1">
                            <a:latin typeface="Cambria Math" panose="02040503050406030204" pitchFamily="18" charset="0"/>
                            <a:ea typeface="KoreanYNMYTL" charset="-127"/>
                            <a:cs typeface="KoreanYNMYTL" charset="-127"/>
                          </a:rPr>
                          <m:t>𝒏</m:t>
                        </m:r>
                      </m:e>
                    </m:rad>
                  </m:oMath>
                </a14:m>
                <a:r>
                  <a:rPr lang="en-US" altLang="ko-KR" sz="2400" b="1" dirty="0">
                    <a:latin typeface="서울남산체 EB" panose="02020503020101020101" pitchFamily="18" charset="-127"/>
                    <a:ea typeface="서울남산체 EB" panose="02020503020101020101" pitchFamily="18" charset="-127"/>
                    <a:cs typeface="KoreanYNMYTL" charset="-127"/>
                  </a:rPr>
                  <a:t>, </a:t>
                </a:r>
                <a14:m>
                  <m:oMath xmlns:m="http://schemas.openxmlformats.org/officeDocument/2006/math">
                    <m:r>
                      <a:rPr lang="ko-KR" altLang="en-US" sz="2400" b="1" i="1" dirty="0">
                        <a:latin typeface="Cambria Math" panose="02040503050406030204" pitchFamily="18" charset="0"/>
                        <a:ea typeface="KoreanYNMYTL" charset="-127"/>
                        <a:cs typeface="KoreanYNMYTL" charset="-127"/>
                      </a:rPr>
                      <m:t> </m:t>
                    </m:r>
                    <m:r>
                      <a:rPr lang="en-US" altLang="ko-KR" sz="2400" b="1" i="1" dirty="0">
                        <a:latin typeface="Cambria Math" panose="02040503050406030204" pitchFamily="18" charset="0"/>
                        <a:ea typeface="KoreanYNMYTL" charset="-127"/>
                        <a:cs typeface="KoreanYNMYTL" charset="-127"/>
                      </a:rPr>
                      <m:t>𝒏</m:t>
                    </m:r>
                    <m:r>
                      <a:rPr lang="en-US" altLang="ko-KR" sz="2400" b="1" i="1" dirty="0">
                        <a:latin typeface="Cambria Math" panose="02040503050406030204" pitchFamily="18" charset="0"/>
                        <a:ea typeface="KoreanYNMYTL" charset="-127"/>
                        <a:cs typeface="KoreanYNMYTL" charset="-127"/>
                      </a:rPr>
                      <m:t>=</m:t>
                    </m:r>
                    <m:r>
                      <a:rPr lang="ko-KR" altLang="en-US" sz="2400" i="1" dirty="0">
                        <a:latin typeface="Cambria Math" panose="02040503050406030204" pitchFamily="18" charset="0"/>
                        <a:ea typeface="KoreanYNMYTL" charset="-127"/>
                        <a:cs typeface="KoreanYNMYTL" charset="-127"/>
                      </a:rPr>
                      <m:t>데이터의</m:t>
                    </m:r>
                    <m:r>
                      <a:rPr lang="ko-KR" altLang="en-US" sz="2400" i="1" dirty="0">
                        <a:latin typeface="Cambria Math" panose="02040503050406030204" pitchFamily="18" charset="0"/>
                        <a:ea typeface="KoreanYNMYTL" charset="-127"/>
                        <a:cs typeface="KoreanYNMYTL" charset="-127"/>
                      </a:rPr>
                      <m:t> </m:t>
                    </m:r>
                  </m:oMath>
                </a14:m>
                <a:r>
                  <a:rPr lang="ko-KR" altLang="en-US" sz="2400" dirty="0">
                    <a:latin typeface="서울남산체 EB" panose="02020503020101020101" pitchFamily="18" charset="-127"/>
                    <a:ea typeface="서울남산체 EB" panose="02020503020101020101" pitchFamily="18" charset="-127"/>
                    <a:cs typeface="KoreanYNMYTL" charset="-127"/>
                  </a:rPr>
                  <a:t>수</a:t>
                </a:r>
                <a:endParaRPr lang="en-US" altLang="ko-KR" sz="2400" dirty="0">
                  <a:latin typeface="서울남산체 EB" panose="02020503020101020101" pitchFamily="18" charset="-127"/>
                  <a:ea typeface="서울남산체 EB" panose="02020503020101020101" pitchFamily="18" charset="-127"/>
                  <a:cs typeface="KoreanYNMYTL" charset="-127"/>
                </a:endParaRPr>
              </a:p>
              <a:p>
                <a:pPr marL="457200" indent="-457200">
                  <a:buAutoNum type="arabicPeriod"/>
                </a:pPr>
                <a:endParaRPr lang="en-US" altLang="ko-KR" sz="2400" dirty="0">
                  <a:latin typeface="서울남산체 EB" panose="02020503020101020101" pitchFamily="18" charset="-127"/>
                  <a:ea typeface="서울남산체 EB" panose="02020503020101020101" pitchFamily="18" charset="-127"/>
                  <a:cs typeface="KoreanYNMYTL" charset="-127"/>
                </a:endParaRPr>
              </a:p>
              <a:p>
                <a:pPr marL="457200" indent="-457200">
                  <a:buAutoNum type="arabicPeriod"/>
                </a:pPr>
                <a:r>
                  <a:rPr lang="en-US" altLang="ko-KR" sz="2400" dirty="0" err="1">
                    <a:latin typeface="서울남산체 EB" panose="02020503020101020101" pitchFamily="18" charset="-127"/>
                    <a:ea typeface="서울남산체 EB" panose="02020503020101020101" pitchFamily="18" charset="-127"/>
                    <a:cs typeface="KoreanYNMYTL" charset="-127"/>
                  </a:rPr>
                  <a:t>Forgy</a:t>
                </a:r>
                <a:r>
                  <a:rPr lang="en-US" altLang="ko-KR" sz="2400" dirty="0">
                    <a:latin typeface="서울남산체 EB" panose="02020503020101020101" pitchFamily="18" charset="-127"/>
                    <a:ea typeface="서울남산체 EB" panose="02020503020101020101" pitchFamily="18" charset="-127"/>
                    <a:cs typeface="KoreanYNMYTL" charset="-127"/>
                  </a:rPr>
                  <a:t> </a:t>
                </a:r>
                <a:r>
                  <a:rPr lang="ko-KR" altLang="en-US" sz="2400" dirty="0">
                    <a:latin typeface="서울남산체 EB" panose="02020503020101020101" pitchFamily="18" charset="-127"/>
                    <a:ea typeface="서울남산체 EB" panose="02020503020101020101" pitchFamily="18" charset="-127"/>
                    <a:cs typeface="KoreanYNMYTL" charset="-127"/>
                  </a:rPr>
                  <a:t>알고리즘           </a:t>
                </a:r>
                <a:r>
                  <a:rPr lang="ko-KR" altLang="en-US" sz="2400" dirty="0">
                    <a:solidFill>
                      <a:srgbClr val="FF0000"/>
                    </a:solidFill>
                    <a:latin typeface="서울남산체 EB" panose="02020503020101020101" pitchFamily="18" charset="-127"/>
                    <a:ea typeface="서울남산체 EB" panose="02020503020101020101" pitchFamily="18" charset="-127"/>
                    <a:cs typeface="KoreanYNMYTL" charset="-127"/>
                  </a:rPr>
                  <a:t>간단하고 좋은 성능 </a:t>
                </a:r>
                <a:endParaRPr lang="en-US" altLang="ko-KR" sz="2400" dirty="0">
                  <a:solidFill>
                    <a:srgbClr val="FF0000"/>
                  </a:solidFill>
                  <a:latin typeface="서울남산체 EB" panose="02020503020101020101" pitchFamily="18" charset="-127"/>
                  <a:ea typeface="서울남산체 EB" panose="02020503020101020101" pitchFamily="18" charset="-127"/>
                  <a:cs typeface="KoreanYNMYTL" charset="-127"/>
                </a:endParaRPr>
              </a:p>
              <a:p>
                <a:pPr marL="457200" indent="-457200">
                  <a:buAutoNum type="arabicPeriod"/>
                </a:pPr>
                <a:endParaRPr lang="en-US" altLang="ko-KR" sz="2400" dirty="0">
                  <a:latin typeface="서울남산체 EB" panose="02020503020101020101" pitchFamily="18" charset="-127"/>
                  <a:ea typeface="서울남산체 EB" panose="02020503020101020101" pitchFamily="18" charset="-127"/>
                  <a:cs typeface="KoreanYNMYTL" charset="-127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74B0669-2159-4423-A3B7-466BE18C4C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9238" y="1943158"/>
                <a:ext cx="7550873" cy="265380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그래픽 4" descr="줄 화살표: 일자형">
            <a:extLst>
              <a:ext uri="{FF2B5EF4-FFF2-40B4-BE49-F238E27FC236}">
                <a16:creationId xmlns:a16="http://schemas.microsoft.com/office/drawing/2014/main" id="{C5976F23-E101-43C7-B604-6131A391FB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40402" y="3690596"/>
            <a:ext cx="504333" cy="50433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0581871-E94B-481E-9EFC-71B73BC15569}"/>
              </a:ext>
            </a:extLst>
          </p:cNvPr>
          <p:cNvSpPr txBox="1"/>
          <p:nvPr/>
        </p:nvSpPr>
        <p:spPr>
          <a:xfrm>
            <a:off x="0" y="6235823"/>
            <a:ext cx="123132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https://www.slideshare.net/djempol/kmeans-initialization-15041920</a:t>
            </a:r>
            <a:endParaRPr lang="en-US" altLang="ko-KR" sz="1000" dirty="0">
              <a:hlinkClick r:id="rId6"/>
            </a:endParaRPr>
          </a:p>
          <a:p>
            <a:r>
              <a:rPr lang="en-US" altLang="ko-KR" sz="1000" dirty="0">
                <a:hlinkClick r:id="rId6"/>
              </a:rPr>
              <a:t>https://ko.wikipedia.org/wiki/K-%ED%8F%89%EA%B7%A0_%EC%95%8C%EA%B3%A0%EB%A6%AC%EC%A6%98#%EB%AC%B4%EC%9E%91%EC%9C%84_%EB%B6%84%ED%95%A0_(Random_Partition)</a:t>
            </a:r>
            <a:endParaRPr lang="en-US" altLang="ko-KR" sz="1000" dirty="0"/>
          </a:p>
        </p:txBody>
      </p:sp>
    </p:spTree>
    <p:extLst>
      <p:ext uri="{BB962C8B-B14F-4D97-AF65-F5344CB8AC3E}">
        <p14:creationId xmlns:p14="http://schemas.microsoft.com/office/powerpoint/2010/main" val="35392893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ADC1B0E8-32C7-44D6-A02D-BD854C62DE83}"/>
              </a:ext>
            </a:extLst>
          </p:cNvPr>
          <p:cNvSpPr txBox="1">
            <a:spLocks/>
          </p:cNvSpPr>
          <p:nvPr/>
        </p:nvSpPr>
        <p:spPr>
          <a:xfrm>
            <a:off x="2544604" y="721620"/>
            <a:ext cx="9647396" cy="4284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Unit 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03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r>
              <a:rPr lang="ko-KR" altLang="en-US" sz="2400" spc="-1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ㅣ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 K-Means</a:t>
            </a:r>
            <a:endParaRPr lang="ko-KR" altLang="en-US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ea typeface="12롯데마트드림Bold" panose="02020603020101020101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784A84E-0808-437C-83F1-4EBA16111A3E}"/>
                  </a:ext>
                </a:extLst>
              </p:cNvPr>
              <p:cNvSpPr txBox="1"/>
              <p:nvPr/>
            </p:nvSpPr>
            <p:spPr>
              <a:xfrm>
                <a:off x="999238" y="1943158"/>
                <a:ext cx="5580669" cy="2653803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  <a:scene3d>
                  <a:camera prst="orthographicFront"/>
                  <a:lightRig rig="harsh" dir="t"/>
                </a:scene3d>
                <a:sp3d extrusionH="57150" prstMaterial="matte">
                  <a:bevelT w="63500" h="12700" prst="angle"/>
                  <a:contourClr>
                    <a:schemeClr val="bg1">
                      <a:lumMod val="65000"/>
                    </a:schemeClr>
                  </a:contourClr>
                </a:sp3d>
              </a:bodyPr>
              <a:lstStyle/>
              <a:p>
                <a:r>
                  <a:rPr lang="ko-KR" altLang="en-US" sz="3500" b="1" dirty="0">
                    <a:ln/>
                    <a:solidFill>
                      <a:schemeClr val="accent3"/>
                    </a:solidFill>
                    <a:latin typeface="서울남산체 EB" panose="02020503020101020101" pitchFamily="18" charset="-127"/>
                    <a:ea typeface="서울남산체 EB" panose="02020503020101020101" pitchFamily="18" charset="-127"/>
                  </a:rPr>
                  <a:t>군집 개수의 선택</a:t>
                </a:r>
                <a:endParaRPr lang="en-US" altLang="ko-KR" sz="3500" b="1" dirty="0">
                  <a:ln/>
                  <a:solidFill>
                    <a:schemeClr val="accent3"/>
                  </a:solidFill>
                  <a:latin typeface="서울남산체 EB" panose="02020503020101020101" pitchFamily="18" charset="-127"/>
                  <a:ea typeface="서울남산체 EB" panose="02020503020101020101" pitchFamily="18" charset="-127"/>
                </a:endParaRPr>
              </a:p>
              <a:p>
                <a:endParaRPr lang="en-US" altLang="ko-KR" sz="3500" b="1" dirty="0">
                  <a:ln/>
                  <a:solidFill>
                    <a:schemeClr val="accent3"/>
                  </a:solidFill>
                  <a:latin typeface="서울남산체 EB" panose="02020503020101020101" pitchFamily="18" charset="-127"/>
                  <a:ea typeface="서울남산체 EB" panose="02020503020101020101" pitchFamily="18" charset="-127"/>
                </a:endParaRPr>
              </a:p>
              <a:p>
                <a:pPr marL="457200" indent="-457200">
                  <a:buAutoNum type="arabicPeriod"/>
                </a:pPr>
                <a:r>
                  <a:rPr lang="ko-KR" altLang="en-US" sz="2400" b="1" dirty="0">
                    <a:latin typeface="서울남산체 EB" panose="02020503020101020101" pitchFamily="18" charset="-127"/>
                    <a:ea typeface="서울남산체 EB" panose="02020503020101020101" pitchFamily="18" charset="-127"/>
                    <a:cs typeface="KoreanYNMYTL" charset="-127"/>
                  </a:rPr>
                  <a:t>경험적 방법 </a:t>
                </a:r>
                <a:r>
                  <a:rPr lang="en-US" altLang="ko-KR" sz="2400" b="1" dirty="0">
                    <a:latin typeface="서울남산체 EB" panose="02020503020101020101" pitchFamily="18" charset="-127"/>
                    <a:ea typeface="서울남산체 EB" panose="02020503020101020101" pitchFamily="18" charset="-127"/>
                    <a:cs typeface="KoreanYNMYTL" charset="-127"/>
                  </a:rPr>
                  <a:t>:</a:t>
                </a:r>
                <a:r>
                  <a:rPr lang="ko-KR" altLang="en-US" sz="2400" b="1" dirty="0">
                    <a:latin typeface="서울남산체 EB" panose="02020503020101020101" pitchFamily="18" charset="-127"/>
                    <a:ea typeface="서울남산체 EB" panose="02020503020101020101" pitchFamily="18" charset="-127"/>
                    <a:cs typeface="KoreanYNMYTL" charset="-127"/>
                  </a:rPr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ko-KR" altLang="en-US" sz="2400" b="1" i="1">
                            <a:latin typeface="Cambria Math" panose="02040503050406030204" pitchFamily="18" charset="0"/>
                            <a:ea typeface="KoreanYNMYTL" charset="-127"/>
                            <a:cs typeface="KoreanYNMYTL" charset="-127"/>
                          </a:rPr>
                        </m:ctrlPr>
                      </m:radPr>
                      <m:deg/>
                      <m:e>
                        <m:r>
                          <a:rPr lang="en-US" altLang="ko-KR" sz="2400" b="1" i="1">
                            <a:latin typeface="Cambria Math" panose="02040503050406030204" pitchFamily="18" charset="0"/>
                            <a:ea typeface="KoreanYNMYTL" charset="-127"/>
                            <a:cs typeface="KoreanYNMYTL" charset="-127"/>
                          </a:rPr>
                          <m:t>𝒏</m:t>
                        </m:r>
                      </m:e>
                    </m:rad>
                  </m:oMath>
                </a14:m>
                <a:r>
                  <a:rPr lang="en-US" altLang="ko-KR" sz="2400" b="1" dirty="0">
                    <a:latin typeface="서울남산체 EB" panose="02020503020101020101" pitchFamily="18" charset="-127"/>
                    <a:ea typeface="서울남산체 EB" panose="02020503020101020101" pitchFamily="18" charset="-127"/>
                    <a:cs typeface="KoreanYNMYTL" charset="-127"/>
                  </a:rPr>
                  <a:t>, </a:t>
                </a:r>
                <a14:m>
                  <m:oMath xmlns:m="http://schemas.openxmlformats.org/officeDocument/2006/math">
                    <m:r>
                      <a:rPr lang="ko-KR" altLang="en-US" sz="2400" b="1" i="1" dirty="0">
                        <a:latin typeface="Cambria Math" panose="02040503050406030204" pitchFamily="18" charset="0"/>
                        <a:ea typeface="KoreanYNMYTL" charset="-127"/>
                        <a:cs typeface="KoreanYNMYTL" charset="-127"/>
                      </a:rPr>
                      <m:t> </m:t>
                    </m:r>
                    <m:r>
                      <a:rPr lang="en-US" altLang="ko-KR" sz="2400" b="1" i="1" dirty="0">
                        <a:latin typeface="Cambria Math" panose="02040503050406030204" pitchFamily="18" charset="0"/>
                        <a:ea typeface="KoreanYNMYTL" charset="-127"/>
                        <a:cs typeface="KoreanYNMYTL" charset="-127"/>
                      </a:rPr>
                      <m:t>𝒏</m:t>
                    </m:r>
                    <m:r>
                      <a:rPr lang="en-US" altLang="ko-KR" sz="2400" b="1" i="1" dirty="0">
                        <a:latin typeface="Cambria Math" panose="02040503050406030204" pitchFamily="18" charset="0"/>
                        <a:ea typeface="KoreanYNMYTL" charset="-127"/>
                        <a:cs typeface="KoreanYNMYTL" charset="-127"/>
                      </a:rPr>
                      <m:t>=</m:t>
                    </m:r>
                    <m:r>
                      <a:rPr lang="ko-KR" altLang="en-US" sz="2400" i="1" dirty="0">
                        <a:latin typeface="Cambria Math" panose="02040503050406030204" pitchFamily="18" charset="0"/>
                        <a:ea typeface="KoreanYNMYTL" charset="-127"/>
                        <a:cs typeface="KoreanYNMYTL" charset="-127"/>
                      </a:rPr>
                      <m:t>데이터의</m:t>
                    </m:r>
                    <m:r>
                      <a:rPr lang="ko-KR" altLang="en-US" sz="2400" i="1" dirty="0">
                        <a:latin typeface="Cambria Math" panose="02040503050406030204" pitchFamily="18" charset="0"/>
                        <a:ea typeface="KoreanYNMYTL" charset="-127"/>
                        <a:cs typeface="KoreanYNMYTL" charset="-127"/>
                      </a:rPr>
                      <m:t> </m:t>
                    </m:r>
                  </m:oMath>
                </a14:m>
                <a:r>
                  <a:rPr lang="ko-KR" altLang="en-US" sz="2400" dirty="0">
                    <a:latin typeface="서울남산체 EB" panose="02020503020101020101" pitchFamily="18" charset="-127"/>
                    <a:ea typeface="서울남산체 EB" panose="02020503020101020101" pitchFamily="18" charset="-127"/>
                    <a:cs typeface="KoreanYNMYTL" charset="-127"/>
                  </a:rPr>
                  <a:t>수</a:t>
                </a:r>
                <a:endParaRPr lang="en-US" altLang="ko-KR" sz="2400" dirty="0">
                  <a:latin typeface="서울남산체 EB" panose="02020503020101020101" pitchFamily="18" charset="-127"/>
                  <a:ea typeface="서울남산체 EB" panose="02020503020101020101" pitchFamily="18" charset="-127"/>
                  <a:cs typeface="KoreanYNMYTL" charset="-127"/>
                </a:endParaRPr>
              </a:p>
              <a:p>
                <a:pPr marL="457200" indent="-457200">
                  <a:buAutoNum type="arabicPeriod"/>
                </a:pPr>
                <a:endParaRPr lang="en-US" altLang="ko-KR" sz="2400" dirty="0">
                  <a:latin typeface="서울남산체 EB" panose="02020503020101020101" pitchFamily="18" charset="-127"/>
                  <a:ea typeface="서울남산체 EB" panose="02020503020101020101" pitchFamily="18" charset="-127"/>
                  <a:cs typeface="KoreanYNMYTL" charset="-127"/>
                </a:endParaRPr>
              </a:p>
              <a:p>
                <a:pPr marL="457200" indent="-457200">
                  <a:buAutoNum type="arabicPeriod"/>
                </a:pPr>
                <a:r>
                  <a:rPr lang="en-US" altLang="ko-KR" sz="2400" dirty="0">
                    <a:latin typeface="서울남산체 EB" panose="02020503020101020101" pitchFamily="18" charset="-127"/>
                    <a:ea typeface="서울남산체 EB" panose="02020503020101020101" pitchFamily="18" charset="-127"/>
                    <a:cs typeface="KoreanYNMYTL" charset="-127"/>
                  </a:rPr>
                  <a:t>Elbow Point </a:t>
                </a:r>
                <a:r>
                  <a:rPr lang="ko-KR" altLang="en-US" sz="2400" dirty="0">
                    <a:latin typeface="서울남산체 EB" panose="02020503020101020101" pitchFamily="18" charset="-127"/>
                    <a:ea typeface="서울남산체 EB" panose="02020503020101020101" pitchFamily="18" charset="-127"/>
                    <a:cs typeface="KoreanYNMYTL" charset="-127"/>
                  </a:rPr>
                  <a:t>기법</a:t>
                </a:r>
                <a:r>
                  <a:rPr lang="en-US" altLang="ko-KR" sz="2400" dirty="0">
                    <a:latin typeface="서울남산체 EB" panose="02020503020101020101" pitchFamily="18" charset="-127"/>
                    <a:ea typeface="서울남산체 EB" panose="02020503020101020101" pitchFamily="18" charset="-127"/>
                    <a:cs typeface="KoreanYNMYTL" charset="-127"/>
                  </a:rPr>
                  <a:t>(</a:t>
                </a:r>
                <a:r>
                  <a:rPr lang="ko-KR" altLang="en-US" sz="2400" dirty="0">
                    <a:latin typeface="서울남산체 EB" panose="02020503020101020101" pitchFamily="18" charset="-127"/>
                    <a:ea typeface="서울남산체 EB" panose="02020503020101020101" pitchFamily="18" charset="-127"/>
                    <a:cs typeface="KoreanYNMYTL" charset="-127"/>
                  </a:rPr>
                  <a:t>통계적 기법</a:t>
                </a:r>
                <a:r>
                  <a:rPr lang="en-US" altLang="ko-KR" sz="2400" dirty="0">
                    <a:latin typeface="서울남산체 EB" panose="02020503020101020101" pitchFamily="18" charset="-127"/>
                    <a:ea typeface="서울남산체 EB" panose="02020503020101020101" pitchFamily="18" charset="-127"/>
                    <a:cs typeface="KoreanYNMYTL" charset="-127"/>
                  </a:rPr>
                  <a:t>)</a:t>
                </a:r>
              </a:p>
              <a:p>
                <a:endParaRPr lang="en-US" altLang="ko-KR" sz="2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서울남산체 EB" panose="02020503020101020101" pitchFamily="18" charset="-127"/>
                  <a:ea typeface="서울남산체 EB" panose="02020503020101020101" pitchFamily="18" charset="-127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784A84E-0808-437C-83F1-4EBA16111A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9238" y="1943158"/>
                <a:ext cx="5580669" cy="265380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그룹 15">
            <a:extLst>
              <a:ext uri="{FF2B5EF4-FFF2-40B4-BE49-F238E27FC236}">
                <a16:creationId xmlns:a16="http://schemas.microsoft.com/office/drawing/2014/main" id="{805F66E5-3D4C-4D8C-A915-B3C85538B884}"/>
              </a:ext>
            </a:extLst>
          </p:cNvPr>
          <p:cNvGrpSpPr/>
          <p:nvPr/>
        </p:nvGrpSpPr>
        <p:grpSpPr>
          <a:xfrm>
            <a:off x="5553958" y="3429000"/>
            <a:ext cx="7327769" cy="3015089"/>
            <a:chOff x="3857133" y="3457952"/>
            <a:chExt cx="7327769" cy="3015089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F5C09229-910E-4FB8-B596-2FEBA980E8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2758" t="21306" r="35361" b="23024"/>
            <a:stretch/>
          </p:blipFill>
          <p:spPr>
            <a:xfrm>
              <a:off x="3857133" y="3827284"/>
              <a:ext cx="5060623" cy="2645757"/>
            </a:xfrm>
            <a:prstGeom prst="rect">
              <a:avLst/>
            </a:prstGeom>
          </p:spPr>
        </p:pic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43FED66C-B8FA-472A-91AF-A601D63D64E0}"/>
                </a:ext>
              </a:extLst>
            </p:cNvPr>
            <p:cNvGrpSpPr/>
            <p:nvPr/>
          </p:nvGrpSpPr>
          <p:grpSpPr>
            <a:xfrm>
              <a:off x="5071622" y="3733014"/>
              <a:ext cx="2799760" cy="1619824"/>
              <a:chOff x="5071621" y="3642618"/>
              <a:chExt cx="2870461" cy="1710220"/>
            </a:xfrm>
          </p:grpSpPr>
          <p:sp>
            <p:nvSpPr>
              <p:cNvPr id="7" name="타원 6">
                <a:extLst>
                  <a:ext uri="{FF2B5EF4-FFF2-40B4-BE49-F238E27FC236}">
                    <a16:creationId xmlns:a16="http://schemas.microsoft.com/office/drawing/2014/main" id="{FAF41B63-3514-4ED9-A956-53ACBA396D79}"/>
                  </a:ext>
                </a:extLst>
              </p:cNvPr>
              <p:cNvSpPr/>
              <p:nvPr/>
            </p:nvSpPr>
            <p:spPr>
              <a:xfrm>
                <a:off x="5071621" y="4947486"/>
                <a:ext cx="405352" cy="405352"/>
              </a:xfrm>
              <a:prstGeom prst="ellipse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9" name="직선 화살표 연결선 8">
                <a:extLst>
                  <a:ext uri="{FF2B5EF4-FFF2-40B4-BE49-F238E27FC236}">
                    <a16:creationId xmlns:a16="http://schemas.microsoft.com/office/drawing/2014/main" id="{358E6CC5-03EE-475A-808C-1614F48D5D24}"/>
                  </a:ext>
                </a:extLst>
              </p:cNvPr>
              <p:cNvCxnSpPr>
                <a:cxnSpLocks/>
                <a:stCxn id="7" idx="7"/>
                <a:endCxn id="13" idx="1"/>
              </p:cNvCxnSpPr>
              <p:nvPr/>
            </p:nvCxnSpPr>
            <p:spPr>
              <a:xfrm flipV="1">
                <a:off x="5417611" y="3642618"/>
                <a:ext cx="2524471" cy="1364230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0F1D7B8-4772-48DC-B590-39D88A005D4D}"/>
                </a:ext>
              </a:extLst>
            </p:cNvPr>
            <p:cNvSpPr txBox="1"/>
            <p:nvPr/>
          </p:nvSpPr>
          <p:spPr>
            <a:xfrm>
              <a:off x="7942082" y="3457952"/>
              <a:ext cx="32428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>
                  <a:solidFill>
                    <a:srgbClr val="FF0000"/>
                  </a:solidFill>
                  <a:latin typeface="서울남산체 EB" panose="02020503020101020101" pitchFamily="18" charset="-127"/>
                  <a:ea typeface="서울남산체 EB" panose="02020503020101020101" pitchFamily="18" charset="-127"/>
                </a:rPr>
                <a:t>최적의 군집 개수</a:t>
              </a:r>
              <a:r>
                <a:rPr lang="en-US" altLang="ko-KR" b="1" dirty="0">
                  <a:solidFill>
                    <a:srgbClr val="FF0000"/>
                  </a:solidFill>
                  <a:latin typeface="서울남산체 EB" panose="02020503020101020101" pitchFamily="18" charset="-127"/>
                  <a:ea typeface="서울남산체 EB" panose="02020503020101020101" pitchFamily="18" charset="-127"/>
                </a:rPr>
                <a:t> = 3</a:t>
              </a:r>
              <a:endParaRPr lang="ko-KR" altLang="en-US" b="1" dirty="0">
                <a:solidFill>
                  <a:srgbClr val="FF0000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271304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ADC1B0E8-32C7-44D6-A02D-BD854C62DE83}"/>
              </a:ext>
            </a:extLst>
          </p:cNvPr>
          <p:cNvSpPr txBox="1">
            <a:spLocks/>
          </p:cNvSpPr>
          <p:nvPr/>
        </p:nvSpPr>
        <p:spPr>
          <a:xfrm>
            <a:off x="2544604" y="721620"/>
            <a:ext cx="9647396" cy="4284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Unit 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03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r>
              <a:rPr lang="ko-KR" altLang="en-US" sz="2400" spc="-1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ㅣ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 K-Means</a:t>
            </a:r>
            <a:endParaRPr lang="ko-KR" altLang="en-US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ea typeface="12롯데마트드림Bold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E931EE-F5A3-4D8D-8979-E2F55CB28118}"/>
              </a:ext>
            </a:extLst>
          </p:cNvPr>
          <p:cNvSpPr txBox="1"/>
          <p:nvPr/>
        </p:nvSpPr>
        <p:spPr>
          <a:xfrm>
            <a:off x="329940" y="1724449"/>
            <a:ext cx="507162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0" b="1" dirty="0">
                <a:ln/>
                <a:solidFill>
                  <a:schemeClr val="accent3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K-Means</a:t>
            </a:r>
            <a:r>
              <a:rPr lang="ko-KR" altLang="en-US" sz="3500" b="1" dirty="0">
                <a:ln/>
                <a:solidFill>
                  <a:schemeClr val="accent3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의 한계점</a:t>
            </a:r>
            <a:endParaRPr lang="en-US" altLang="ko-KR" sz="3500" b="1" dirty="0">
              <a:ln/>
              <a:solidFill>
                <a:schemeClr val="accent3"/>
              </a:solidFill>
              <a:latin typeface="서울남산체 EB" panose="02020503020101020101" pitchFamily="18" charset="-127"/>
              <a:ea typeface="서울남산체 EB" panose="020205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630B1AE-79FF-4397-9044-3E5BA5A8817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70"/>
          <a:stretch/>
        </p:blipFill>
        <p:spPr>
          <a:xfrm>
            <a:off x="1329180" y="2355391"/>
            <a:ext cx="9002598" cy="3555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7323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ADC1B0E8-32C7-44D6-A02D-BD854C62DE83}"/>
              </a:ext>
            </a:extLst>
          </p:cNvPr>
          <p:cNvSpPr txBox="1">
            <a:spLocks/>
          </p:cNvSpPr>
          <p:nvPr/>
        </p:nvSpPr>
        <p:spPr>
          <a:xfrm>
            <a:off x="2544604" y="721620"/>
            <a:ext cx="9647396" cy="4284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Unit 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03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r>
              <a:rPr lang="ko-KR" altLang="en-US" sz="2400" spc="-1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ㅣ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 K-Means</a:t>
            </a:r>
            <a:endParaRPr lang="ko-KR" altLang="en-US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ea typeface="12롯데마트드림Bold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4F47A1-9690-48F5-A651-3C6524600C63}"/>
              </a:ext>
            </a:extLst>
          </p:cNvPr>
          <p:cNvSpPr txBox="1"/>
          <p:nvPr/>
        </p:nvSpPr>
        <p:spPr>
          <a:xfrm>
            <a:off x="329940" y="1724449"/>
            <a:ext cx="507162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0" b="1" dirty="0">
                <a:ln/>
                <a:solidFill>
                  <a:schemeClr val="accent3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K-Means</a:t>
            </a:r>
            <a:r>
              <a:rPr lang="ko-KR" altLang="en-US" sz="3500" b="1" dirty="0">
                <a:ln/>
                <a:solidFill>
                  <a:schemeClr val="accent3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의 한계점</a:t>
            </a:r>
            <a:endParaRPr lang="en-US" altLang="ko-KR" sz="3500" b="1" dirty="0">
              <a:ln/>
              <a:solidFill>
                <a:schemeClr val="accent3"/>
              </a:solidFill>
              <a:latin typeface="서울남산체 EB" panose="02020503020101020101" pitchFamily="18" charset="-127"/>
              <a:ea typeface="서울남산체 EB" panose="020205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AA24D6C-56B8-40EE-9B4B-518B95BD94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754" y="2355391"/>
            <a:ext cx="8814060" cy="3780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42485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ADC1B0E8-32C7-44D6-A02D-BD854C62DE83}"/>
              </a:ext>
            </a:extLst>
          </p:cNvPr>
          <p:cNvSpPr txBox="1">
            <a:spLocks/>
          </p:cNvSpPr>
          <p:nvPr/>
        </p:nvSpPr>
        <p:spPr>
          <a:xfrm>
            <a:off x="2544604" y="721620"/>
            <a:ext cx="9647396" cy="4284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Unit 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03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r>
              <a:rPr lang="ko-KR" altLang="en-US" sz="2400" spc="-1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ㅣ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 K-Means</a:t>
            </a:r>
            <a:endParaRPr lang="ko-KR" altLang="en-US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ea typeface="12롯데마트드림Bold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407C43-1800-4C7A-AFB0-B12FE1E5DE44}"/>
              </a:ext>
            </a:extLst>
          </p:cNvPr>
          <p:cNvSpPr txBox="1"/>
          <p:nvPr/>
        </p:nvSpPr>
        <p:spPr>
          <a:xfrm>
            <a:off x="329940" y="1724449"/>
            <a:ext cx="507162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0" b="1" dirty="0">
                <a:ln/>
                <a:solidFill>
                  <a:schemeClr val="accent3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K-Means</a:t>
            </a:r>
            <a:r>
              <a:rPr lang="ko-KR" altLang="en-US" sz="3500" b="1" dirty="0">
                <a:ln/>
                <a:solidFill>
                  <a:schemeClr val="accent3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의 한계점</a:t>
            </a:r>
            <a:endParaRPr lang="en-US" altLang="ko-KR" sz="3500" b="1" dirty="0">
              <a:ln/>
              <a:solidFill>
                <a:schemeClr val="accent3"/>
              </a:solidFill>
              <a:latin typeface="서울남산체 EB" panose="02020503020101020101" pitchFamily="18" charset="-127"/>
              <a:ea typeface="서울남산체 EB" panose="020205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C5581FF-BF31-4551-A008-358137B2BB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1984" y="2355391"/>
            <a:ext cx="8484123" cy="3847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8003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ADC1B0E8-32C7-44D6-A02D-BD854C62DE83}"/>
              </a:ext>
            </a:extLst>
          </p:cNvPr>
          <p:cNvSpPr txBox="1">
            <a:spLocks/>
          </p:cNvSpPr>
          <p:nvPr/>
        </p:nvSpPr>
        <p:spPr>
          <a:xfrm>
            <a:off x="2544604" y="721620"/>
            <a:ext cx="9647396" cy="4284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Unit 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04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r>
              <a:rPr lang="ko-KR" altLang="en-US" sz="2400" spc="-1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ㅣ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 </a:t>
            </a:r>
            <a:r>
              <a:rPr lang="ko-KR" altLang="en-US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모델 평가</a:t>
            </a:r>
            <a:endParaRPr lang="ko-KR" altLang="en-US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ea typeface="12롯데마트드림Bold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50FA479-87BD-4636-81A7-3218CA5ADA41}"/>
              </a:ext>
            </a:extLst>
          </p:cNvPr>
          <p:cNvSpPr txBox="1"/>
          <p:nvPr/>
        </p:nvSpPr>
        <p:spPr>
          <a:xfrm>
            <a:off x="329940" y="1724449"/>
            <a:ext cx="507162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500" b="1" dirty="0">
                <a:ln/>
                <a:solidFill>
                  <a:schemeClr val="accent3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모델 평가 </a:t>
            </a:r>
            <a:endParaRPr lang="en-US" altLang="ko-KR" sz="3500" b="1" dirty="0">
              <a:ln/>
              <a:solidFill>
                <a:schemeClr val="accent3"/>
              </a:solidFill>
              <a:latin typeface="서울남산체 EB" panose="02020503020101020101" pitchFamily="18" charset="-127"/>
              <a:ea typeface="서울남산체 EB" panose="020205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98BFC2-0274-43E1-9630-B5C282F06D29}"/>
              </a:ext>
            </a:extLst>
          </p:cNvPr>
          <p:cNvSpPr txBox="1"/>
          <p:nvPr/>
        </p:nvSpPr>
        <p:spPr>
          <a:xfrm>
            <a:off x="6400800" y="2902266"/>
            <a:ext cx="6707627" cy="2400657"/>
          </a:xfrm>
          <a:prstGeom prst="rect">
            <a:avLst/>
          </a:prstGeom>
          <a:noFill/>
          <a:effectLst/>
        </p:spPr>
        <p:txBody>
          <a:bodyPr wrap="squar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marL="342900" indent="-342900">
              <a:buFontTx/>
              <a:buChar char="-"/>
            </a:pPr>
            <a:r>
              <a:rPr lang="en-US" altLang="ko-KR" sz="2500" b="1" dirty="0">
                <a:ln/>
                <a:latin typeface="서울남산체 EB" panose="02020503020101020101" pitchFamily="18" charset="-127"/>
                <a:ea typeface="서울남산체 EB" panose="02020503020101020101" pitchFamily="18" charset="-127"/>
              </a:rPr>
              <a:t>Inter-cluster distance</a:t>
            </a:r>
          </a:p>
          <a:p>
            <a:r>
              <a:rPr lang="en-US" altLang="ko-KR" sz="2500" b="1" dirty="0">
                <a:ln/>
                <a:latin typeface="서울남산체 EB" panose="02020503020101020101" pitchFamily="18" charset="-127"/>
                <a:ea typeface="서울남산체 EB" panose="02020503020101020101" pitchFamily="18" charset="-127"/>
              </a:rPr>
              <a:t>	</a:t>
            </a:r>
            <a:r>
              <a:rPr lang="ko-KR" altLang="en-US" sz="2500" b="1" dirty="0">
                <a:ln/>
                <a:latin typeface="서울남산체 EB" panose="02020503020101020101" pitchFamily="18" charset="-127"/>
                <a:ea typeface="서울남산체 EB" panose="02020503020101020101" pitchFamily="18" charset="-127"/>
              </a:rPr>
              <a:t>클러스터 간의 거리를 최대로</a:t>
            </a:r>
            <a:endParaRPr lang="en-US" altLang="ko-KR" sz="2500" b="1" dirty="0">
              <a:ln/>
              <a:latin typeface="서울남산체 EB" panose="02020503020101020101" pitchFamily="18" charset="-127"/>
              <a:ea typeface="서울남산체 EB" panose="02020503020101020101" pitchFamily="18" charset="-127"/>
            </a:endParaRPr>
          </a:p>
          <a:p>
            <a:endParaRPr lang="en-US" altLang="ko-KR" sz="2500" b="1" dirty="0">
              <a:ln/>
              <a:latin typeface="서울남산체 EB" panose="02020503020101020101" pitchFamily="18" charset="-127"/>
              <a:ea typeface="서울남산체 EB" panose="02020503020101020101" pitchFamily="18" charset="-127"/>
            </a:endParaRPr>
          </a:p>
          <a:p>
            <a:endParaRPr lang="en-US" altLang="ko-KR" sz="2500" b="1" dirty="0">
              <a:ln/>
              <a:latin typeface="서울남산체 EB" panose="02020503020101020101" pitchFamily="18" charset="-127"/>
              <a:ea typeface="서울남산체 EB" panose="02020503020101020101" pitchFamily="18" charset="-127"/>
            </a:endParaRPr>
          </a:p>
          <a:p>
            <a:pPr marL="342900" indent="-342900">
              <a:buFontTx/>
              <a:buChar char="-"/>
            </a:pPr>
            <a:r>
              <a:rPr lang="en-US" altLang="ko-KR" sz="2500" b="1" dirty="0">
                <a:ln/>
                <a:latin typeface="서울남산체 EB" panose="02020503020101020101" pitchFamily="18" charset="-127"/>
                <a:ea typeface="서울남산체 EB" panose="02020503020101020101" pitchFamily="18" charset="-127"/>
              </a:rPr>
              <a:t>Intra-cluster distance</a:t>
            </a:r>
          </a:p>
          <a:p>
            <a:r>
              <a:rPr lang="en-US" altLang="ko-KR" sz="2500" b="1" dirty="0">
                <a:ln/>
                <a:latin typeface="서울남산체 EB" panose="02020503020101020101" pitchFamily="18" charset="-127"/>
                <a:ea typeface="서울남산체 EB" panose="02020503020101020101" pitchFamily="18" charset="-127"/>
              </a:rPr>
              <a:t>	</a:t>
            </a:r>
            <a:r>
              <a:rPr lang="ko-KR" altLang="en-US" sz="2500" b="1" dirty="0">
                <a:ln/>
                <a:latin typeface="서울남산체 EB" panose="02020503020101020101" pitchFamily="18" charset="-127"/>
                <a:ea typeface="서울남산체 EB" panose="02020503020101020101" pitchFamily="18" charset="-127"/>
              </a:rPr>
              <a:t>각 클러스터 내 데이터의 거리는 작게</a:t>
            </a:r>
            <a:endParaRPr lang="en-US" altLang="ko-KR" sz="2500" b="1" dirty="0">
              <a:ln/>
              <a:latin typeface="서울남산체 EB" panose="02020503020101020101" pitchFamily="18" charset="-127"/>
              <a:ea typeface="서울남산체 EB" panose="0202050302010102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1D9BC3E-B226-4F99-869D-EC16913120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588" t="47972" r="15567" b="11615"/>
          <a:stretch/>
        </p:blipFill>
        <p:spPr>
          <a:xfrm>
            <a:off x="329940" y="2494230"/>
            <a:ext cx="6070860" cy="3695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3705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ADC1B0E8-32C7-44D6-A02D-BD854C62DE83}"/>
              </a:ext>
            </a:extLst>
          </p:cNvPr>
          <p:cNvSpPr txBox="1">
            <a:spLocks/>
          </p:cNvSpPr>
          <p:nvPr/>
        </p:nvSpPr>
        <p:spPr>
          <a:xfrm>
            <a:off x="2544605" y="721621"/>
            <a:ext cx="5900724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Unit 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01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r>
              <a:rPr lang="ko-KR" altLang="en-US" sz="2400" spc="-1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ㅣ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r>
              <a:rPr lang="ko-KR" altLang="en-US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ea typeface="12롯데마트드림Bold" panose="02020603020101020101" pitchFamily="18" charset="-127"/>
              </a:rPr>
              <a:t>군집화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ea typeface="12롯데마트드림Bold" panose="02020603020101020101" pitchFamily="18" charset="-127"/>
              </a:rPr>
              <a:t>(Clustering)</a:t>
            </a:r>
            <a:endParaRPr lang="ko-KR" altLang="en-US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ea typeface="12롯데마트드림Bold" panose="020206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78E7144-58D7-4432-80CD-60D556B3F568}"/>
              </a:ext>
            </a:extLst>
          </p:cNvPr>
          <p:cNvSpPr txBox="1"/>
          <p:nvPr/>
        </p:nvSpPr>
        <p:spPr>
          <a:xfrm>
            <a:off x="0" y="1967855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서울남산체 EB" panose="02020503020101020101" pitchFamily="18" charset="-127"/>
                <a:ea typeface="서울남산체 EB" panose="02020503020101020101" pitchFamily="18" charset="-127"/>
              </a:rPr>
              <a:t>지도학습</a:t>
            </a:r>
            <a:r>
              <a:rPr lang="en-US" altLang="ko-KR" sz="3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서울남산체 EB" panose="02020503020101020101" pitchFamily="18" charset="-127"/>
                <a:ea typeface="서울남산체 EB" panose="02020503020101020101" pitchFamily="18" charset="-127"/>
              </a:rPr>
              <a:t>(Supervised Learning)</a:t>
            </a:r>
          </a:p>
          <a:p>
            <a:endParaRPr lang="en-US" altLang="ko-KR" sz="32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  <a:p>
            <a:r>
              <a:rPr lang="en-US" altLang="ko-KR" dirty="0"/>
              <a:t>	- </a:t>
            </a:r>
            <a:r>
              <a:rPr lang="ko-KR" altLang="en-US" sz="22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분류</a:t>
            </a:r>
            <a:r>
              <a:rPr lang="en-US" altLang="ko-KR" sz="22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: </a:t>
            </a:r>
            <a:r>
              <a:rPr lang="ko-KR" altLang="en-US" sz="20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소속집단의 정보를 이미 알고 있는 상태에서</a:t>
            </a:r>
            <a:r>
              <a:rPr lang="en-US" altLang="ko-KR" sz="20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, </a:t>
            </a:r>
            <a:r>
              <a:rPr lang="ko-KR" altLang="en-US" sz="20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비슷한 집단으로 묶는 방법</a:t>
            </a:r>
            <a:endParaRPr lang="en-US" altLang="ko-KR" sz="2000" dirty="0"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  <a:p>
            <a:r>
              <a:rPr lang="en-US" altLang="ko-KR" sz="20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	          </a:t>
            </a:r>
            <a:r>
              <a:rPr lang="ko-KR" altLang="en-US" sz="20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즉</a:t>
            </a:r>
            <a:r>
              <a:rPr lang="en-US" altLang="ko-KR" sz="20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, </a:t>
            </a:r>
            <a:r>
              <a:rPr lang="en-US" altLang="ko-KR" sz="2000" b="1" dirty="0">
                <a:solidFill>
                  <a:srgbClr val="FF0000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Label</a:t>
            </a:r>
            <a:r>
              <a:rPr lang="ko-KR" altLang="en-US" sz="2000" b="1" dirty="0">
                <a:solidFill>
                  <a:srgbClr val="FF0000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이 있는 </a:t>
            </a:r>
            <a:r>
              <a:rPr lang="en-US" altLang="ko-KR" sz="2000" b="1" dirty="0">
                <a:solidFill>
                  <a:srgbClr val="FF0000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Data</a:t>
            </a:r>
            <a:r>
              <a:rPr lang="ko-KR" altLang="en-US" sz="2000" b="1" dirty="0">
                <a:solidFill>
                  <a:srgbClr val="FF0000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를 나누는 방법</a:t>
            </a:r>
            <a:r>
              <a:rPr lang="ko-KR" altLang="en-US" sz="20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으로</a:t>
            </a:r>
            <a:r>
              <a:rPr lang="en-US" altLang="ko-KR" sz="20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, Supervised Learning</a:t>
            </a:r>
            <a:r>
              <a:rPr lang="ko-KR" altLang="en-US" sz="20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의 일종</a:t>
            </a:r>
            <a:endParaRPr lang="en-US" altLang="ko-KR" sz="2000" dirty="0"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  <a:p>
            <a:endParaRPr lang="en-US" altLang="ko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22CA88-D2FB-4B9C-8059-614B2634EBCB}"/>
              </a:ext>
            </a:extLst>
          </p:cNvPr>
          <p:cNvSpPr txBox="1"/>
          <p:nvPr/>
        </p:nvSpPr>
        <p:spPr>
          <a:xfrm>
            <a:off x="0" y="4181846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서울남산체 EB" panose="02020503020101020101" pitchFamily="18" charset="-127"/>
                <a:ea typeface="서울남산체 EB" panose="02020503020101020101" pitchFamily="18" charset="-127"/>
              </a:rPr>
              <a:t>비지도학습</a:t>
            </a:r>
            <a:r>
              <a:rPr lang="en-US" altLang="ko-KR" sz="3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서울남산체 EB" panose="02020503020101020101" pitchFamily="18" charset="-127"/>
                <a:ea typeface="서울남산체 EB" panose="02020503020101020101" pitchFamily="18" charset="-127"/>
              </a:rPr>
              <a:t>(Unsupervised Learning)</a:t>
            </a:r>
          </a:p>
          <a:p>
            <a:endParaRPr lang="en-US" altLang="ko-KR" sz="32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  <a:p>
            <a:r>
              <a:rPr lang="en-US" altLang="ko-KR" dirty="0"/>
              <a:t>	</a:t>
            </a:r>
            <a:r>
              <a:rPr lang="en-US" altLang="ko-KR" sz="2200" dirty="0"/>
              <a:t>- </a:t>
            </a:r>
            <a:r>
              <a:rPr lang="ko-KR" altLang="en-US" sz="22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군집화</a:t>
            </a:r>
            <a:r>
              <a:rPr lang="en-US" altLang="ko-KR" sz="22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: </a:t>
            </a:r>
            <a:r>
              <a:rPr lang="ko-KR" altLang="en-US" sz="20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소속집단의 정보가 없고</a:t>
            </a:r>
            <a:r>
              <a:rPr lang="en-US" altLang="ko-KR" sz="20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, </a:t>
            </a:r>
            <a:r>
              <a:rPr lang="ko-KR" altLang="en-US" sz="20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모르는 상태에서 비슷한 집단으로 묶는 방법</a:t>
            </a:r>
            <a:endParaRPr lang="en-US" altLang="ko-KR" sz="2000" dirty="0"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  <a:p>
            <a:r>
              <a:rPr lang="en-US" altLang="ko-KR" sz="20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	            </a:t>
            </a:r>
            <a:r>
              <a:rPr lang="ko-KR" altLang="en-US" sz="20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즉</a:t>
            </a:r>
            <a:r>
              <a:rPr lang="en-US" altLang="ko-KR" sz="20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, </a:t>
            </a:r>
            <a:r>
              <a:rPr lang="en-US" altLang="ko-KR" sz="2000" b="1" dirty="0">
                <a:solidFill>
                  <a:srgbClr val="FF0000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Label</a:t>
            </a:r>
            <a:r>
              <a:rPr lang="ko-KR" altLang="en-US" sz="2000" b="1" dirty="0">
                <a:solidFill>
                  <a:srgbClr val="FF0000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이 없는 </a:t>
            </a:r>
            <a:r>
              <a:rPr lang="en-US" altLang="ko-KR" sz="2000" b="1" dirty="0">
                <a:solidFill>
                  <a:srgbClr val="FF0000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Data</a:t>
            </a:r>
            <a:r>
              <a:rPr lang="ko-KR" altLang="en-US" sz="2000" b="1" dirty="0">
                <a:solidFill>
                  <a:srgbClr val="FF0000"/>
                </a:solidFill>
                <a:latin typeface="서울남산체 B" panose="02020503020101020101" pitchFamily="18" charset="-127"/>
                <a:ea typeface="서울남산체 B" panose="02020503020101020101" pitchFamily="18" charset="-127"/>
              </a:rPr>
              <a:t>를 군집단위로 나누는 것</a:t>
            </a:r>
            <a:r>
              <a:rPr lang="ko-KR" altLang="en-US" sz="20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으로</a:t>
            </a:r>
            <a:r>
              <a:rPr lang="en-US" altLang="ko-KR" sz="20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, Unsupervised Learning </a:t>
            </a:r>
            <a:r>
              <a:rPr lang="ko-KR" altLang="en-US" sz="20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의 일종</a:t>
            </a:r>
            <a:endParaRPr lang="en-US" altLang="ko-KR" sz="2000" dirty="0"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04884609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ADC1B0E8-32C7-44D6-A02D-BD854C62DE83}"/>
              </a:ext>
            </a:extLst>
          </p:cNvPr>
          <p:cNvSpPr txBox="1">
            <a:spLocks/>
          </p:cNvSpPr>
          <p:nvPr/>
        </p:nvSpPr>
        <p:spPr>
          <a:xfrm>
            <a:off x="2544604" y="721620"/>
            <a:ext cx="9647396" cy="4284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Unit 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04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r>
              <a:rPr lang="ko-KR" altLang="en-US" sz="2400" spc="-1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ㅣ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 </a:t>
            </a:r>
            <a:r>
              <a:rPr lang="ko-KR" altLang="en-US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모델 평가</a:t>
            </a:r>
            <a:endParaRPr lang="ko-KR" altLang="en-US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ea typeface="12롯데마트드림Bold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9E63A5-2B1C-4007-AB80-A129EB6BEB57}"/>
              </a:ext>
            </a:extLst>
          </p:cNvPr>
          <p:cNvSpPr txBox="1"/>
          <p:nvPr/>
        </p:nvSpPr>
        <p:spPr>
          <a:xfrm>
            <a:off x="377069" y="2739730"/>
            <a:ext cx="5580669" cy="2785378"/>
          </a:xfrm>
          <a:prstGeom prst="rect">
            <a:avLst/>
          </a:prstGeom>
          <a:noFill/>
          <a:effectLst/>
        </p:spPr>
        <p:txBody>
          <a:bodyPr wrap="squar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ko-KR" altLang="en-US" sz="35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서울남산체 EB" panose="02020503020101020101" pitchFamily="18" charset="-127"/>
                <a:ea typeface="서울남산체 EB" panose="02020503020101020101" pitchFamily="18" charset="-127"/>
              </a:rPr>
              <a:t>내부 평가</a:t>
            </a:r>
            <a:endParaRPr lang="en-US" altLang="ko-KR" sz="35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서울남산체 EB" panose="02020503020101020101" pitchFamily="18" charset="-127"/>
              <a:ea typeface="서울남산체 EB" panose="02020503020101020101" pitchFamily="18" charset="-127"/>
            </a:endParaRPr>
          </a:p>
          <a:p>
            <a:pPr marL="342900" indent="-342900">
              <a:buFontTx/>
              <a:buChar char="-"/>
            </a:pPr>
            <a:r>
              <a:rPr kumimoji="1" lang="ko-KR" altLang="en-US" sz="2000" dirty="0" err="1">
                <a:latin typeface="서울남산체 EB" panose="02020503020101020101" pitchFamily="18" charset="-127"/>
                <a:ea typeface="서울남산체 EB" panose="02020503020101020101" pitchFamily="18" charset="-127"/>
                <a:cs typeface="KoreanYNMYTL" charset="-127"/>
              </a:rPr>
              <a:t>군집화한</a:t>
            </a:r>
            <a:r>
              <a:rPr kumimoji="1" lang="ko-KR" altLang="en-US" sz="2000" dirty="0">
                <a:latin typeface="서울남산체 EB" panose="02020503020101020101" pitchFamily="18" charset="-127"/>
                <a:ea typeface="서울남산체 EB" panose="02020503020101020101" pitchFamily="18" charset="-127"/>
                <a:cs typeface="KoreanYNMYTL" charset="-127"/>
              </a:rPr>
              <a:t> 그 자체를 놓고 평가하는 방식</a:t>
            </a:r>
            <a:endParaRPr kumimoji="1" lang="en-US" altLang="ko-KR" sz="2000" dirty="0">
              <a:latin typeface="서울남산체 EB" panose="02020503020101020101" pitchFamily="18" charset="-127"/>
              <a:ea typeface="서울남산체 EB" panose="02020503020101020101" pitchFamily="18" charset="-127"/>
              <a:cs typeface="KoreanYNMYTL" charset="-127"/>
            </a:endParaRPr>
          </a:p>
          <a:p>
            <a:pPr marL="342900" indent="-342900">
              <a:buFontTx/>
              <a:buChar char="-"/>
            </a:pPr>
            <a:endParaRPr kumimoji="1" lang="en-US" altLang="ko-KR" sz="2000" b="1" dirty="0">
              <a:ln/>
              <a:latin typeface="서울남산체 EB" panose="02020503020101020101" pitchFamily="18" charset="-127"/>
              <a:ea typeface="서울남산체 EB" panose="02020503020101020101" pitchFamily="18" charset="-127"/>
            </a:endParaRPr>
          </a:p>
          <a:p>
            <a:pPr marL="457200" indent="-457200">
              <a:buAutoNum type="arabicPeriod"/>
            </a:pPr>
            <a:r>
              <a:rPr kumimoji="1" lang="en-US" altLang="ko-KR" sz="2000" b="1" dirty="0">
                <a:ln/>
                <a:highlight>
                  <a:srgbClr val="FFFF00"/>
                </a:highlight>
                <a:latin typeface="서울남산체 EB" panose="02020503020101020101" pitchFamily="18" charset="-127"/>
                <a:ea typeface="서울남산체 EB" panose="02020503020101020101" pitchFamily="18" charset="-127"/>
              </a:rPr>
              <a:t>Dunn Index</a:t>
            </a:r>
          </a:p>
          <a:p>
            <a:pPr marL="457200" indent="-457200">
              <a:buAutoNum type="arabicPeriod"/>
            </a:pPr>
            <a:endParaRPr kumimoji="1" lang="en-US" altLang="ko-KR" sz="2000" b="1" dirty="0">
              <a:ln/>
              <a:latin typeface="서울남산체 EB" panose="02020503020101020101" pitchFamily="18" charset="-127"/>
              <a:ea typeface="서울남산체 EB" panose="02020503020101020101" pitchFamily="18" charset="-127"/>
            </a:endParaRPr>
          </a:p>
          <a:p>
            <a:pPr marL="457200" indent="-457200">
              <a:buAutoNum type="arabicPeriod"/>
            </a:pPr>
            <a:r>
              <a:rPr kumimoji="1" lang="ko-KR" altLang="en-US" sz="2000" b="1" dirty="0">
                <a:ln/>
                <a:highlight>
                  <a:srgbClr val="FFFF00"/>
                </a:highlight>
                <a:latin typeface="서울남산체 EB" panose="02020503020101020101" pitchFamily="18" charset="-127"/>
                <a:ea typeface="서울남산체 EB" panose="02020503020101020101" pitchFamily="18" charset="-127"/>
              </a:rPr>
              <a:t>실루엣</a:t>
            </a:r>
            <a:r>
              <a:rPr kumimoji="1" lang="en-US" altLang="ko-KR" sz="2000" b="1" dirty="0">
                <a:ln/>
                <a:highlight>
                  <a:srgbClr val="FFFF00"/>
                </a:highlight>
                <a:latin typeface="서울남산체 EB" panose="02020503020101020101" pitchFamily="18" charset="-127"/>
                <a:ea typeface="서울남산체 EB" panose="02020503020101020101" pitchFamily="18" charset="-127"/>
              </a:rPr>
              <a:t>(Silhouette)</a:t>
            </a:r>
          </a:p>
          <a:p>
            <a:pPr marL="457200" indent="-457200">
              <a:buAutoNum type="arabicPeriod"/>
            </a:pPr>
            <a:endParaRPr kumimoji="1" lang="en-US" altLang="ko-KR" sz="2000" b="1" dirty="0">
              <a:ln/>
              <a:latin typeface="서울남산체 EB" panose="02020503020101020101" pitchFamily="18" charset="-127"/>
              <a:ea typeface="서울남산체 EB" panose="02020503020101020101" pitchFamily="18" charset="-127"/>
            </a:endParaRPr>
          </a:p>
          <a:p>
            <a:pPr marL="457200" indent="-457200">
              <a:buAutoNum type="arabicPeriod"/>
            </a:pPr>
            <a:r>
              <a:rPr lang="en-US" altLang="ko-KR" sz="2000" b="1" dirty="0">
                <a:ln/>
                <a:latin typeface="서울남산체 EB" panose="02020503020101020101" pitchFamily="18" charset="-127"/>
                <a:ea typeface="서울남산체 EB" panose="02020503020101020101" pitchFamily="18" charset="-127"/>
              </a:rPr>
              <a:t>Davies – Bouldin Index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4B6180-6BDD-440A-92CB-740C2BC81472}"/>
              </a:ext>
            </a:extLst>
          </p:cNvPr>
          <p:cNvSpPr txBox="1"/>
          <p:nvPr/>
        </p:nvSpPr>
        <p:spPr>
          <a:xfrm>
            <a:off x="6096000" y="2738735"/>
            <a:ext cx="6096000" cy="2785378"/>
          </a:xfrm>
          <a:prstGeom prst="rect">
            <a:avLst/>
          </a:prstGeom>
          <a:noFill/>
          <a:effectLst/>
        </p:spPr>
        <p:txBody>
          <a:bodyPr wrap="squar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ko-KR" altLang="en-US" sz="35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서울남산체 EB" panose="02020503020101020101" pitchFamily="18" charset="-127"/>
                <a:ea typeface="서울남산체 EB" panose="02020503020101020101" pitchFamily="18" charset="-127"/>
              </a:rPr>
              <a:t>외부 평가</a:t>
            </a:r>
            <a:endParaRPr lang="en-US" altLang="ko-KR" sz="35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서울남산체 EB" panose="02020503020101020101" pitchFamily="18" charset="-127"/>
              <a:ea typeface="서울남산체 EB" panose="02020503020101020101" pitchFamily="18" charset="-127"/>
            </a:endParaRPr>
          </a:p>
          <a:p>
            <a:pPr marL="342900" indent="-342900">
              <a:buFontTx/>
              <a:buChar char="-"/>
            </a:pPr>
            <a:r>
              <a:rPr kumimoji="1" lang="ko-KR" altLang="en-US" sz="2000" dirty="0">
                <a:latin typeface="서울남산체 EB" panose="02020503020101020101" pitchFamily="18" charset="-127"/>
                <a:ea typeface="서울남산체 EB" panose="02020503020101020101" pitchFamily="18" charset="-127"/>
                <a:cs typeface="KoreanYNMYTL" charset="-127"/>
              </a:rPr>
              <a:t>군집화에 사용되지 않은 데이터로 평가하는 방식</a:t>
            </a:r>
            <a:endParaRPr kumimoji="1" lang="en-US" altLang="ko-KR" sz="2000" dirty="0">
              <a:latin typeface="서울남산체 EB" panose="02020503020101020101" pitchFamily="18" charset="-127"/>
              <a:ea typeface="서울남산체 EB" panose="02020503020101020101" pitchFamily="18" charset="-127"/>
              <a:cs typeface="KoreanYNMYTL" charset="-127"/>
            </a:endParaRPr>
          </a:p>
          <a:p>
            <a:pPr marL="342900" indent="-342900">
              <a:buFontTx/>
              <a:buChar char="-"/>
            </a:pPr>
            <a:endParaRPr lang="en-US" altLang="ko-KR" sz="2000" b="1" dirty="0">
              <a:ln/>
              <a:solidFill>
                <a:schemeClr val="accent3"/>
              </a:solidFill>
              <a:latin typeface="서울남산체 EB" panose="02020503020101020101" pitchFamily="18" charset="-127"/>
              <a:ea typeface="서울남산체 EB" panose="02020503020101020101" pitchFamily="18" charset="-127"/>
            </a:endParaRPr>
          </a:p>
          <a:p>
            <a:pPr marL="457200" indent="-457200">
              <a:buAutoNum type="arabicPeriod"/>
            </a:pPr>
            <a:r>
              <a:rPr lang="en-US" altLang="ko-KR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서울남산체 EB" panose="02020503020101020101" pitchFamily="18" charset="-127"/>
                <a:ea typeface="서울남산체 EB" panose="02020503020101020101" pitchFamily="18" charset="-127"/>
              </a:rPr>
              <a:t>Rand Measure</a:t>
            </a:r>
          </a:p>
          <a:p>
            <a:pPr marL="457200" indent="-457200">
              <a:buAutoNum type="arabicPeriod"/>
            </a:pPr>
            <a:endParaRPr lang="en-US" altLang="ko-KR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서울남산체 EB" panose="02020503020101020101" pitchFamily="18" charset="-127"/>
              <a:ea typeface="서울남산체 EB" panose="02020503020101020101" pitchFamily="18" charset="-127"/>
            </a:endParaRPr>
          </a:p>
          <a:p>
            <a:pPr marL="457200" indent="-457200">
              <a:buAutoNum type="arabicPeriod"/>
            </a:pPr>
            <a:r>
              <a:rPr lang="en-US" altLang="ko-KR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서울남산체 EB" panose="02020503020101020101" pitchFamily="18" charset="-127"/>
                <a:ea typeface="서울남산체 EB" panose="02020503020101020101" pitchFamily="18" charset="-127"/>
              </a:rPr>
              <a:t>F – Measure</a:t>
            </a:r>
          </a:p>
          <a:p>
            <a:pPr marL="457200" indent="-457200">
              <a:buAutoNum type="arabicPeriod"/>
            </a:pPr>
            <a:endParaRPr lang="en-US" altLang="ko-KR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서울남산체 EB" panose="02020503020101020101" pitchFamily="18" charset="-127"/>
              <a:ea typeface="서울남산체 EB" panose="02020503020101020101" pitchFamily="18" charset="-127"/>
            </a:endParaRPr>
          </a:p>
          <a:p>
            <a:pPr marL="457200" indent="-457200">
              <a:buAutoNum type="arabicPeriod"/>
            </a:pPr>
            <a:r>
              <a:rPr lang="en-US" altLang="ko-KR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서울남산체 EB" panose="02020503020101020101" pitchFamily="18" charset="-127"/>
                <a:ea typeface="서울남산체 EB" panose="02020503020101020101" pitchFamily="18" charset="-127"/>
              </a:rPr>
              <a:t>Jaccard Index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E39A8C-835F-434F-9075-ECB9C97452F8}"/>
              </a:ext>
            </a:extLst>
          </p:cNvPr>
          <p:cNvSpPr txBox="1"/>
          <p:nvPr/>
        </p:nvSpPr>
        <p:spPr>
          <a:xfrm>
            <a:off x="56562" y="1661926"/>
            <a:ext cx="507162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500" b="1" dirty="0">
                <a:ln/>
                <a:solidFill>
                  <a:schemeClr val="accent3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클러스터링 평가 척도</a:t>
            </a:r>
            <a:endParaRPr lang="en-US" altLang="ko-KR" sz="3500" b="1" dirty="0">
              <a:ln/>
              <a:solidFill>
                <a:schemeClr val="accent3"/>
              </a:solidFill>
              <a:latin typeface="서울남산체 EB" panose="02020503020101020101" pitchFamily="18" charset="-127"/>
              <a:ea typeface="서울남산체 EB" panose="020205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CE7F499-DEBD-423F-8C36-865E3481BEEE}"/>
              </a:ext>
            </a:extLst>
          </p:cNvPr>
          <p:cNvSpPr txBox="1"/>
          <p:nvPr/>
        </p:nvSpPr>
        <p:spPr>
          <a:xfrm>
            <a:off x="6363094" y="6212266"/>
            <a:ext cx="609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참고자료</a:t>
            </a:r>
            <a:r>
              <a:rPr lang="en-US" altLang="ko-KR" dirty="0"/>
              <a:t>: http://gentlej90.tistory.com/64?category=682471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4717418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ADC1B0E8-32C7-44D6-A02D-BD854C62DE83}"/>
              </a:ext>
            </a:extLst>
          </p:cNvPr>
          <p:cNvSpPr txBox="1">
            <a:spLocks/>
          </p:cNvSpPr>
          <p:nvPr/>
        </p:nvSpPr>
        <p:spPr>
          <a:xfrm>
            <a:off x="2544604" y="721620"/>
            <a:ext cx="9647396" cy="4284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Unit 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04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r>
              <a:rPr lang="ko-KR" altLang="en-US" sz="2400" spc="-1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ㅣ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 </a:t>
            </a:r>
            <a:r>
              <a:rPr lang="ko-KR" altLang="en-US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모델 평가</a:t>
            </a:r>
            <a:endParaRPr lang="ko-KR" altLang="en-US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ea typeface="12롯데마트드림Bold" panose="02020603020101020101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61E7483-4FC7-43F2-8590-214706744E7B}"/>
                  </a:ext>
                </a:extLst>
              </p:cNvPr>
              <p:cNvSpPr txBox="1"/>
              <p:nvPr/>
            </p:nvSpPr>
            <p:spPr>
              <a:xfrm>
                <a:off x="263947" y="1957305"/>
                <a:ext cx="5703219" cy="215450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  <a:scene3d>
                  <a:camera prst="orthographicFront"/>
                  <a:lightRig rig="harsh" dir="t"/>
                </a:scene3d>
                <a:sp3d extrusionH="57150" prstMaterial="matte">
                  <a:bevelT w="63500" h="12700" prst="angle"/>
                  <a:contourClr>
                    <a:schemeClr val="bg1">
                      <a:lumMod val="65000"/>
                    </a:schemeClr>
                  </a:contourClr>
                </a:sp3d>
              </a:bodyPr>
              <a:lstStyle/>
              <a:p>
                <a:r>
                  <a:rPr lang="ko-KR" altLang="en-US" sz="35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서울남산체 EB" panose="02020503020101020101" pitchFamily="18" charset="-127"/>
                    <a:ea typeface="서울남산체 EB" panose="02020503020101020101" pitchFamily="18" charset="-127"/>
                  </a:rPr>
                  <a:t>내부 평가</a:t>
                </a:r>
                <a:endParaRPr lang="en-US" altLang="ko-KR" sz="35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서울남산체 EB" panose="02020503020101020101" pitchFamily="18" charset="-127"/>
                  <a:ea typeface="서울남산체 EB" panose="02020503020101020101" pitchFamily="18" charset="-127"/>
                </a:endParaRPr>
              </a:p>
              <a:p>
                <a:endParaRPr kumimoji="1" lang="en-US" altLang="ko-KR" sz="2000" b="1" dirty="0">
                  <a:ln/>
                  <a:latin typeface="서울남산체 EB" panose="02020503020101020101" pitchFamily="18" charset="-127"/>
                  <a:ea typeface="서울남산체 EB" panose="02020503020101020101" pitchFamily="18" charset="-127"/>
                </a:endParaRPr>
              </a:p>
              <a:p>
                <a:pPr marL="457200" indent="-457200">
                  <a:buAutoNum type="arabicPeriod"/>
                </a:pPr>
                <a:r>
                  <a:rPr kumimoji="1" lang="en-US" altLang="ko-KR" sz="2000" b="1" dirty="0">
                    <a:ln/>
                    <a:latin typeface="서울남산체 EB" panose="02020503020101020101" pitchFamily="18" charset="-127"/>
                    <a:ea typeface="서울남산체 EB" panose="02020503020101020101" pitchFamily="18" charset="-127"/>
                  </a:rPr>
                  <a:t>Dunn Index</a:t>
                </a:r>
              </a:p>
              <a:p>
                <a:pPr marL="457200" indent="-457200">
                  <a:buAutoNum type="arabicPeriod"/>
                </a:pPr>
                <a:endParaRPr kumimoji="1" lang="en-US" altLang="ko-KR" sz="2000" b="1" dirty="0">
                  <a:ln/>
                  <a:highlight>
                    <a:srgbClr val="FFFF00"/>
                  </a:highlight>
                  <a:latin typeface="서울남산체 EB" panose="02020503020101020101" pitchFamily="18" charset="-127"/>
                  <a:ea typeface="서울남산체 EB" panose="02020503020101020101" pitchFamily="18" charset="-127"/>
                </a:endParaRPr>
              </a:p>
              <a:p>
                <a:r>
                  <a:rPr kumimoji="1" lang="en-US" altLang="ko-KR" sz="2000" b="1" dirty="0">
                    <a:ln/>
                    <a:latin typeface="서울남산체 EB" panose="02020503020101020101" pitchFamily="18" charset="-127"/>
                    <a:ea typeface="서울남산체 EB" panose="02020503020101020101" pitchFamily="18" charset="-127"/>
                  </a:rPr>
                  <a:t>	DI =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1" lang="mr-IN" altLang="ko-KR" sz="2000" i="1">
                            <a:latin typeface="Cambria Math" panose="02040503050406030204" pitchFamily="18" charset="0"/>
                            <a:ea typeface="KoreanYNMYTL" charset="-127"/>
                            <a:cs typeface="KoreanYNMYTL" charset="-127"/>
                          </a:rPr>
                        </m:ctrlPr>
                      </m:fPr>
                      <m:num>
                        <m:r>
                          <a:rPr kumimoji="1" lang="ko-KR" altLang="en-US" sz="2000" i="1">
                            <a:latin typeface="Cambria Math" charset="0"/>
                            <a:ea typeface="KoreanYNMYTL" charset="-127"/>
                            <a:cs typeface="KoreanYNMYTL" charset="-127"/>
                          </a:rPr>
                          <m:t>군집과</m:t>
                        </m:r>
                        <m:r>
                          <a:rPr kumimoji="1" lang="ko-KR" altLang="en-US" sz="2000" i="1">
                            <a:latin typeface="Cambria Math" charset="0"/>
                            <a:ea typeface="KoreanYNMYTL" charset="-127"/>
                            <a:cs typeface="KoreanYNMYTL" charset="-127"/>
                          </a:rPr>
                          <m:t> </m:t>
                        </m:r>
                        <m:r>
                          <a:rPr kumimoji="1" lang="ko-KR" altLang="en-US" sz="2000" i="1">
                            <a:latin typeface="Cambria Math" charset="0"/>
                            <a:ea typeface="KoreanYNMYTL" charset="-127"/>
                            <a:cs typeface="KoreanYNMYTL" charset="-127"/>
                          </a:rPr>
                          <m:t>군집</m:t>
                        </m:r>
                        <m:r>
                          <a:rPr kumimoji="1" lang="ko-KR" altLang="en-US" sz="2000" i="1">
                            <a:latin typeface="Cambria Math" charset="0"/>
                            <a:ea typeface="KoreanYNMYTL" charset="-127"/>
                            <a:cs typeface="KoreanYNMYTL" charset="-127"/>
                          </a:rPr>
                          <m:t> </m:t>
                        </m:r>
                        <m:r>
                          <a:rPr kumimoji="1" lang="ko-KR" altLang="en-US" sz="2000" i="1">
                            <a:latin typeface="Cambria Math" charset="0"/>
                            <a:ea typeface="KoreanYNMYTL" charset="-127"/>
                            <a:cs typeface="KoreanYNMYTL" charset="-127"/>
                          </a:rPr>
                          <m:t>사이의</m:t>
                        </m:r>
                        <m:r>
                          <a:rPr kumimoji="1" lang="ko-KR" altLang="en-US" sz="2000" i="1">
                            <a:latin typeface="Cambria Math" charset="0"/>
                            <a:ea typeface="KoreanYNMYTL" charset="-127"/>
                            <a:cs typeface="KoreanYNMYTL" charset="-127"/>
                          </a:rPr>
                          <m:t> </m:t>
                        </m:r>
                        <m:r>
                          <a:rPr kumimoji="1" lang="ko-KR" altLang="en-US" sz="2000" i="1">
                            <a:latin typeface="Cambria Math" charset="0"/>
                            <a:ea typeface="KoreanYNMYTL" charset="-127"/>
                            <a:cs typeface="KoreanYNMYTL" charset="-127"/>
                          </a:rPr>
                          <m:t>거리</m:t>
                        </m:r>
                        <m:r>
                          <a:rPr kumimoji="1" lang="ko-KR" altLang="en-US" sz="2000" i="1">
                            <a:latin typeface="Cambria Math" charset="0"/>
                            <a:ea typeface="KoreanYNMYTL" charset="-127"/>
                            <a:cs typeface="KoreanYNMYTL" charset="-127"/>
                          </a:rPr>
                          <m:t> </m:t>
                        </m:r>
                        <m:r>
                          <a:rPr kumimoji="1" lang="ko-KR" altLang="en-US" sz="2000" i="1">
                            <a:latin typeface="Cambria Math" charset="0"/>
                            <a:ea typeface="KoreanYNMYTL" charset="-127"/>
                            <a:cs typeface="KoreanYNMYTL" charset="-127"/>
                          </a:rPr>
                          <m:t>중</m:t>
                        </m:r>
                        <m:r>
                          <a:rPr kumimoji="1" lang="ko-KR" altLang="en-US" sz="2000" i="1">
                            <a:latin typeface="Cambria Math" charset="0"/>
                            <a:ea typeface="KoreanYNMYTL" charset="-127"/>
                            <a:cs typeface="KoreanYNMYTL" charset="-127"/>
                          </a:rPr>
                          <m:t> </m:t>
                        </m:r>
                        <m:r>
                          <a:rPr kumimoji="1" lang="ko-KR" altLang="en-US" sz="2000" i="1">
                            <a:latin typeface="Cambria Math" charset="0"/>
                            <a:ea typeface="KoreanYNMYTL" charset="-127"/>
                            <a:cs typeface="KoreanYNMYTL" charset="-127"/>
                          </a:rPr>
                          <m:t>최소값</m:t>
                        </m:r>
                      </m:num>
                      <m:den>
                        <m:r>
                          <a:rPr kumimoji="1" lang="ko-KR" altLang="en-US" sz="2000" i="1">
                            <a:latin typeface="Cambria Math" charset="0"/>
                            <a:ea typeface="KoreanYNMYTL" charset="-127"/>
                            <a:cs typeface="KoreanYNMYTL" charset="-127"/>
                          </a:rPr>
                          <m:t>군집</m:t>
                        </m:r>
                        <m:r>
                          <a:rPr kumimoji="1" lang="ko-KR" altLang="en-US" sz="2000" i="1">
                            <a:latin typeface="Cambria Math" charset="0"/>
                            <a:ea typeface="KoreanYNMYTL" charset="-127"/>
                            <a:cs typeface="KoreanYNMYTL" charset="-127"/>
                          </a:rPr>
                          <m:t> </m:t>
                        </m:r>
                        <m:r>
                          <a:rPr kumimoji="1" lang="ko-KR" altLang="en-US" sz="2000" i="1">
                            <a:latin typeface="Cambria Math" charset="0"/>
                            <a:ea typeface="KoreanYNMYTL" charset="-127"/>
                            <a:cs typeface="KoreanYNMYTL" charset="-127"/>
                          </a:rPr>
                          <m:t>내</m:t>
                        </m:r>
                        <m:r>
                          <a:rPr kumimoji="1" lang="ko-KR" altLang="en-US" sz="2000" i="1">
                            <a:latin typeface="Cambria Math" charset="0"/>
                            <a:ea typeface="KoreanYNMYTL" charset="-127"/>
                            <a:cs typeface="KoreanYNMYTL" charset="-127"/>
                          </a:rPr>
                          <m:t> </m:t>
                        </m:r>
                        <m:r>
                          <a:rPr kumimoji="1" lang="ko-KR" altLang="en-US" sz="2000" i="1">
                            <a:latin typeface="Cambria Math" charset="0"/>
                            <a:ea typeface="KoreanYNMYTL" charset="-127"/>
                            <a:cs typeface="KoreanYNMYTL" charset="-127"/>
                          </a:rPr>
                          <m:t>객체</m:t>
                        </m:r>
                        <m:r>
                          <a:rPr kumimoji="1" lang="ko-KR" altLang="en-US" sz="2000" i="1">
                            <a:latin typeface="Cambria Math" charset="0"/>
                            <a:ea typeface="KoreanYNMYTL" charset="-127"/>
                            <a:cs typeface="KoreanYNMYTL" charset="-127"/>
                          </a:rPr>
                          <m:t> </m:t>
                        </m:r>
                        <m:r>
                          <a:rPr kumimoji="1" lang="ko-KR" altLang="en-US" sz="2000" i="1">
                            <a:latin typeface="Cambria Math" charset="0"/>
                            <a:ea typeface="KoreanYNMYTL" charset="-127"/>
                            <a:cs typeface="KoreanYNMYTL" charset="-127"/>
                          </a:rPr>
                          <m:t>간</m:t>
                        </m:r>
                        <m:r>
                          <a:rPr kumimoji="1" lang="ko-KR" altLang="en-US" sz="2000" i="1">
                            <a:latin typeface="Cambria Math" charset="0"/>
                            <a:ea typeface="KoreanYNMYTL" charset="-127"/>
                            <a:cs typeface="KoreanYNMYTL" charset="-127"/>
                          </a:rPr>
                          <m:t> </m:t>
                        </m:r>
                        <m:r>
                          <a:rPr kumimoji="1" lang="ko-KR" altLang="en-US" sz="2000" i="1">
                            <a:latin typeface="Cambria Math" charset="0"/>
                            <a:ea typeface="KoreanYNMYTL" charset="-127"/>
                            <a:cs typeface="KoreanYNMYTL" charset="-127"/>
                          </a:rPr>
                          <m:t>거리</m:t>
                        </m:r>
                        <m:r>
                          <a:rPr kumimoji="1" lang="ko-KR" altLang="en-US" sz="2000" i="1">
                            <a:latin typeface="Cambria Math" charset="0"/>
                            <a:ea typeface="KoreanYNMYTL" charset="-127"/>
                            <a:cs typeface="KoreanYNMYTL" charset="-127"/>
                          </a:rPr>
                          <m:t> </m:t>
                        </m:r>
                        <m:r>
                          <a:rPr kumimoji="1" lang="ko-KR" altLang="en-US" sz="2000" i="1">
                            <a:latin typeface="Cambria Math" charset="0"/>
                            <a:ea typeface="KoreanYNMYTL" charset="-127"/>
                            <a:cs typeface="KoreanYNMYTL" charset="-127"/>
                          </a:rPr>
                          <m:t>중</m:t>
                        </m:r>
                        <m:r>
                          <a:rPr kumimoji="1" lang="ko-KR" altLang="en-US" sz="2000" i="1">
                            <a:latin typeface="Cambria Math" charset="0"/>
                            <a:ea typeface="KoreanYNMYTL" charset="-127"/>
                            <a:cs typeface="KoreanYNMYTL" charset="-127"/>
                          </a:rPr>
                          <m:t> </m:t>
                        </m:r>
                        <m:r>
                          <a:rPr kumimoji="1" lang="ko-KR" altLang="en-US" sz="2000" i="1">
                            <a:latin typeface="Cambria Math" charset="0"/>
                            <a:ea typeface="KoreanYNMYTL" charset="-127"/>
                            <a:cs typeface="KoreanYNMYTL" charset="-127"/>
                          </a:rPr>
                          <m:t>최대값</m:t>
                        </m:r>
                      </m:den>
                    </m:f>
                  </m:oMath>
                </a14:m>
                <a:r>
                  <a:rPr kumimoji="1" lang="en-US" altLang="ko-KR" sz="2000" dirty="0">
                    <a:latin typeface="서울남산체 EB" panose="02020503020101020101" pitchFamily="18" charset="-127"/>
                    <a:ea typeface="서울남산체 EB" panose="02020503020101020101" pitchFamily="18" charset="-127"/>
                    <a:cs typeface="KoreanYNMYTL" charset="-127"/>
                  </a:rPr>
                  <a:t> </a:t>
                </a:r>
                <a:endParaRPr kumimoji="1" lang="en-US" altLang="ko-KR" sz="2000" b="1" dirty="0">
                  <a:ln/>
                  <a:latin typeface="서울남산체 EB" panose="02020503020101020101" pitchFamily="18" charset="-127"/>
                  <a:ea typeface="서울남산체 EB" panose="02020503020101020101" pitchFamily="18" charset="-127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61E7483-4FC7-43F2-8590-214706744E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947" y="1957305"/>
                <a:ext cx="5703219" cy="215450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그림 5">
            <a:extLst>
              <a:ext uri="{FF2B5EF4-FFF2-40B4-BE49-F238E27FC236}">
                <a16:creationId xmlns:a16="http://schemas.microsoft.com/office/drawing/2014/main" id="{36AAA1C8-E737-4E1B-92EF-8E36FEF7ED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5773" y="1765004"/>
            <a:ext cx="4886227" cy="4239951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4D896B28-BC53-4EDD-A70B-AC935440DD00}"/>
              </a:ext>
            </a:extLst>
          </p:cNvPr>
          <p:cNvGrpSpPr/>
          <p:nvPr/>
        </p:nvGrpSpPr>
        <p:grpSpPr>
          <a:xfrm>
            <a:off x="630410" y="4989292"/>
            <a:ext cx="5689017" cy="1015663"/>
            <a:chOff x="630410" y="4989292"/>
            <a:chExt cx="5689017" cy="1015663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E9427389-90B0-40FD-A15B-6C6659C4F7C1}"/>
                </a:ext>
              </a:extLst>
            </p:cNvPr>
            <p:cNvSpPr/>
            <p:nvPr/>
          </p:nvSpPr>
          <p:spPr>
            <a:xfrm>
              <a:off x="630410" y="4989292"/>
              <a:ext cx="3866176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kumimoji="1" lang="ko-KR" altLang="en-US" sz="2000" dirty="0">
                  <a:latin typeface="서울남산체 EB" panose="02020503020101020101" pitchFamily="18" charset="-127"/>
                  <a:ea typeface="서울남산체 EB" panose="02020503020101020101" pitchFamily="18" charset="-127"/>
                  <a:cs typeface="KoreanYNMYTL" charset="-127"/>
                </a:rPr>
                <a:t>군집과 군집 사이의 거리가 클수록</a:t>
              </a:r>
              <a:r>
                <a:rPr kumimoji="1" lang="en-US" altLang="ko-KR" sz="2000" dirty="0">
                  <a:latin typeface="서울남산체 EB" panose="02020503020101020101" pitchFamily="18" charset="-127"/>
                  <a:ea typeface="서울남산체 EB" panose="02020503020101020101" pitchFamily="18" charset="-127"/>
                  <a:cs typeface="KoreanYNMYTL" charset="-127"/>
                </a:rPr>
                <a:t>,</a:t>
              </a:r>
              <a:endParaRPr kumimoji="1" lang="en-US" altLang="ko-KR" sz="2000" b="0" dirty="0">
                <a:latin typeface="서울남산체 EB" panose="02020503020101020101" pitchFamily="18" charset="-127"/>
                <a:ea typeface="서울남산체 EB" panose="02020503020101020101" pitchFamily="18" charset="-127"/>
                <a:cs typeface="KoreanYNMYTL" charset="-127"/>
              </a:endParaRPr>
            </a:p>
            <a:p>
              <a:pPr algn="ctr"/>
              <a:r>
                <a:rPr lang="ko-KR" altLang="en-US" sz="2000" dirty="0">
                  <a:latin typeface="서울남산체 EB" panose="02020503020101020101" pitchFamily="18" charset="-127"/>
                  <a:ea typeface="서울남산체 EB" panose="02020503020101020101" pitchFamily="18" charset="-127"/>
                  <a:cs typeface="KoreanYNMYTL" charset="-127"/>
                </a:rPr>
                <a:t>군집 내 객체 간 거리가 작을수록   </a:t>
              </a:r>
              <a:endParaRPr lang="en-US" altLang="ko-KR" sz="2000" dirty="0">
                <a:latin typeface="서울남산체 EB" panose="02020503020101020101" pitchFamily="18" charset="-127"/>
                <a:ea typeface="서울남산체 EB" panose="02020503020101020101" pitchFamily="18" charset="-127"/>
                <a:cs typeface="KoreanYNMYTL" charset="-127"/>
              </a:endParaRPr>
            </a:p>
            <a:p>
              <a:pPr algn="ctr"/>
              <a:r>
                <a:rPr lang="ko-KR" altLang="en-US" sz="2000" dirty="0">
                  <a:latin typeface="서울남산체 EB" panose="02020503020101020101" pitchFamily="18" charset="-127"/>
                  <a:ea typeface="서울남산체 EB" panose="02020503020101020101" pitchFamily="18" charset="-127"/>
                  <a:cs typeface="KoreanYNMYTL" charset="-127"/>
                </a:rPr>
                <a:t>좋은 모델</a:t>
              </a:r>
              <a:endParaRPr lang="en-US" altLang="ko-KR" sz="2000" dirty="0">
                <a:latin typeface="서울남산체 EB" panose="02020503020101020101" pitchFamily="18" charset="-127"/>
                <a:ea typeface="서울남산체 EB" panose="02020503020101020101" pitchFamily="18" charset="-127"/>
                <a:cs typeface="KoreanYNMYTL" charset="-127"/>
              </a:endParaRPr>
            </a:p>
          </p:txBody>
        </p:sp>
        <p:sp>
          <p:nvSpPr>
            <p:cNvPr id="10" name="텍스트 상자 8">
              <a:extLst>
                <a:ext uri="{FF2B5EF4-FFF2-40B4-BE49-F238E27FC236}">
                  <a16:creationId xmlns:a16="http://schemas.microsoft.com/office/drawing/2014/main" id="{9D19AA5F-4220-4702-8761-BCBB58C8C54C}"/>
                </a:ext>
              </a:extLst>
            </p:cNvPr>
            <p:cNvSpPr txBox="1"/>
            <p:nvPr/>
          </p:nvSpPr>
          <p:spPr>
            <a:xfrm>
              <a:off x="4571763" y="5187646"/>
              <a:ext cx="174766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2000" dirty="0">
                  <a:latin typeface="서울남산체 EB" panose="02020503020101020101" pitchFamily="18" charset="-127"/>
                  <a:ea typeface="서울남산체 EB" panose="02020503020101020101" pitchFamily="18" charset="-127"/>
                  <a:cs typeface="KoreanYNMYTL" charset="-127"/>
                </a:rPr>
                <a:t>=</a:t>
              </a:r>
              <a:r>
                <a:rPr kumimoji="1" lang="ko-KR" altLang="en-US" sz="2000" dirty="0">
                  <a:latin typeface="서울남산체 EB" panose="02020503020101020101" pitchFamily="18" charset="-127"/>
                  <a:ea typeface="서울남산체 EB" panose="02020503020101020101" pitchFamily="18" charset="-127"/>
                  <a:cs typeface="KoreanYNMYTL" charset="-127"/>
                </a:rPr>
                <a:t> </a:t>
              </a:r>
              <a:r>
                <a:rPr kumimoji="1" lang="en-US" altLang="ko-KR" sz="2000" dirty="0">
                  <a:latin typeface="서울남산체 EB" panose="02020503020101020101" pitchFamily="18" charset="-127"/>
                  <a:ea typeface="서울남산체 EB" panose="02020503020101020101" pitchFamily="18" charset="-127"/>
                  <a:cs typeface="KoreanYNMYTL" charset="-127"/>
                </a:rPr>
                <a:t>DI</a:t>
              </a:r>
              <a:r>
                <a:rPr kumimoji="1" lang="ko-KR" altLang="en-US" sz="2000" dirty="0">
                  <a:latin typeface="서울남산체 EB" panose="02020503020101020101" pitchFamily="18" charset="-127"/>
                  <a:ea typeface="서울남산체 EB" panose="02020503020101020101" pitchFamily="18" charset="-127"/>
                  <a:cs typeface="KoreanYNMYTL" charset="-127"/>
                </a:rPr>
                <a:t>가 큰 모델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7231410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ADC1B0E8-32C7-44D6-A02D-BD854C62DE83}"/>
              </a:ext>
            </a:extLst>
          </p:cNvPr>
          <p:cNvSpPr txBox="1">
            <a:spLocks/>
          </p:cNvSpPr>
          <p:nvPr/>
        </p:nvSpPr>
        <p:spPr>
          <a:xfrm>
            <a:off x="2544604" y="721620"/>
            <a:ext cx="9647396" cy="4284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Unit 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04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r>
              <a:rPr lang="ko-KR" altLang="en-US" sz="2400" spc="-1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ㅣ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 </a:t>
            </a:r>
            <a:r>
              <a:rPr lang="ko-KR" altLang="en-US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모델 평가</a:t>
            </a:r>
            <a:endParaRPr lang="ko-KR" altLang="en-US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ea typeface="12롯데마트드림Bold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8FB5DB-BDEA-427E-8675-CEF50A97BA5B}"/>
              </a:ext>
            </a:extLst>
          </p:cNvPr>
          <p:cNvSpPr txBox="1"/>
          <p:nvPr/>
        </p:nvSpPr>
        <p:spPr>
          <a:xfrm>
            <a:off x="263947" y="1957305"/>
            <a:ext cx="5703219" cy="1246495"/>
          </a:xfrm>
          <a:prstGeom prst="rect">
            <a:avLst/>
          </a:prstGeom>
          <a:noFill/>
          <a:effectLst/>
        </p:spPr>
        <p:txBody>
          <a:bodyPr wrap="squar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ko-KR" altLang="en-US" sz="35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서울남산체 EB" panose="02020503020101020101" pitchFamily="18" charset="-127"/>
                <a:ea typeface="서울남산체 EB" panose="02020503020101020101" pitchFamily="18" charset="-127"/>
              </a:rPr>
              <a:t>내부 평가</a:t>
            </a:r>
            <a:endParaRPr lang="en-US" altLang="ko-KR" sz="35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서울남산체 EB" panose="02020503020101020101" pitchFamily="18" charset="-127"/>
              <a:ea typeface="서울남산체 EB" panose="02020503020101020101" pitchFamily="18" charset="-127"/>
            </a:endParaRPr>
          </a:p>
          <a:p>
            <a:endParaRPr kumimoji="1" lang="en-US" altLang="ko-KR" sz="2000" b="1" dirty="0">
              <a:ln/>
              <a:latin typeface="서울남산체 EB" panose="02020503020101020101" pitchFamily="18" charset="-127"/>
              <a:ea typeface="서울남산체 EB" panose="02020503020101020101" pitchFamily="18" charset="-127"/>
            </a:endParaRPr>
          </a:p>
          <a:p>
            <a:r>
              <a:rPr kumimoji="1" lang="en-US" altLang="ko-KR" sz="2000" b="1" dirty="0">
                <a:ln/>
                <a:latin typeface="서울남산체 EB" panose="02020503020101020101" pitchFamily="18" charset="-127"/>
                <a:ea typeface="서울남산체 EB" panose="02020503020101020101" pitchFamily="18" charset="-127"/>
              </a:rPr>
              <a:t>2. </a:t>
            </a:r>
            <a:r>
              <a:rPr kumimoji="1" lang="ko-KR" altLang="en-US" sz="2000" b="1" dirty="0">
                <a:ln/>
                <a:latin typeface="서울남산체 EB" panose="02020503020101020101" pitchFamily="18" charset="-127"/>
                <a:ea typeface="서울남산체 EB" panose="02020503020101020101" pitchFamily="18" charset="-127"/>
              </a:rPr>
              <a:t>실루엣</a:t>
            </a:r>
            <a:r>
              <a:rPr kumimoji="1" lang="en-US" altLang="ko-KR" sz="2000" b="1" dirty="0">
                <a:ln/>
                <a:latin typeface="서울남산체 EB" panose="02020503020101020101" pitchFamily="18" charset="-127"/>
                <a:ea typeface="서울남산체 EB" panose="02020503020101020101" pitchFamily="18" charset="-127"/>
              </a:rPr>
              <a:t>(Silhouette)</a:t>
            </a:r>
          </a:p>
        </p:txBody>
      </p:sp>
      <p:sp>
        <p:nvSpPr>
          <p:cNvPr id="7" name="텍스트 상자 22">
            <a:extLst>
              <a:ext uri="{FF2B5EF4-FFF2-40B4-BE49-F238E27FC236}">
                <a16:creationId xmlns:a16="http://schemas.microsoft.com/office/drawing/2014/main" id="{BB3F049C-A956-4A36-868D-E31D67E9D54F}"/>
              </a:ext>
            </a:extLst>
          </p:cNvPr>
          <p:cNvSpPr txBox="1"/>
          <p:nvPr/>
        </p:nvSpPr>
        <p:spPr>
          <a:xfrm>
            <a:off x="489599" y="5699386"/>
            <a:ext cx="525191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1" dirty="0">
                <a:solidFill>
                  <a:srgbClr val="FF0000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  <a:cs typeface="KoreanYNMYTL" charset="-127"/>
              </a:rPr>
              <a:t>S(</a:t>
            </a:r>
            <a:r>
              <a:rPr kumimoji="1" lang="en-US" altLang="ko-KR" sz="2400" b="1" dirty="0" err="1">
                <a:solidFill>
                  <a:srgbClr val="FF0000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  <a:cs typeface="KoreanYNMYTL" charset="-127"/>
              </a:rPr>
              <a:t>i</a:t>
            </a:r>
            <a:r>
              <a:rPr kumimoji="1" lang="en-US" altLang="ko-KR" sz="2400" b="1" dirty="0">
                <a:solidFill>
                  <a:srgbClr val="FF0000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  <a:cs typeface="KoreanYNMYTL" charset="-127"/>
              </a:rPr>
              <a:t>)</a:t>
            </a:r>
            <a:r>
              <a:rPr kumimoji="1" lang="ko-KR" altLang="en-US" sz="2400" b="1" dirty="0">
                <a:solidFill>
                  <a:srgbClr val="FF0000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  <a:cs typeface="KoreanYNMYTL" charset="-127"/>
              </a:rPr>
              <a:t>가 </a:t>
            </a:r>
            <a:r>
              <a:rPr kumimoji="1" lang="en-US" altLang="ko-KR" sz="2400" b="1" dirty="0">
                <a:solidFill>
                  <a:srgbClr val="FF0000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  <a:cs typeface="KoreanYNMYTL" charset="-127"/>
              </a:rPr>
              <a:t>1</a:t>
            </a:r>
            <a:r>
              <a:rPr kumimoji="1" lang="ko-KR" altLang="en-US" sz="2400" b="1" dirty="0">
                <a:solidFill>
                  <a:srgbClr val="FF0000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  <a:cs typeface="KoreanYNMYTL" charset="-127"/>
              </a:rPr>
              <a:t>에 가까울 수록 좋은 모델</a:t>
            </a:r>
            <a:endParaRPr kumimoji="1" lang="en-US" altLang="ko-KR" sz="2400" b="1" dirty="0">
              <a:solidFill>
                <a:srgbClr val="FF0000"/>
              </a:solidFill>
              <a:latin typeface="서울남산체 EB" panose="02020503020101020101" pitchFamily="18" charset="-127"/>
              <a:ea typeface="서울남산체 EB" panose="02020503020101020101" pitchFamily="18" charset="-127"/>
              <a:cs typeface="KoreanYNMYTL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C44D9895-0FA8-4179-824A-4D9941C23C2F}"/>
                  </a:ext>
                </a:extLst>
              </p:cNvPr>
              <p:cNvSpPr/>
              <p:nvPr/>
            </p:nvSpPr>
            <p:spPr>
              <a:xfrm>
                <a:off x="5013300" y="4960722"/>
                <a:ext cx="3611661" cy="7386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ko-KR" sz="1400" b="1" i="1" smtClean="0">
                        <a:latin typeface="Cambria Math" panose="02040503050406030204" pitchFamily="18" charset="0"/>
                        <a:ea typeface="KoreanYNMYTL" charset="-127"/>
                        <a:cs typeface="KoreanYNMYTL" charset="-127"/>
                      </a:rPr>
                      <m:t>𝒂</m:t>
                    </m:r>
                    <m:d>
                      <m:dPr>
                        <m:ctrlPr>
                          <a:rPr kumimoji="1" lang="en-US" altLang="ko-KR" sz="1400" b="1" i="1">
                            <a:latin typeface="Cambria Math" panose="02040503050406030204" pitchFamily="18" charset="0"/>
                            <a:ea typeface="KoreanYNMYTL" charset="-127"/>
                            <a:cs typeface="KoreanYNMYTL" charset="-127"/>
                          </a:rPr>
                        </m:ctrlPr>
                      </m:dPr>
                      <m:e>
                        <m:r>
                          <a:rPr kumimoji="1" lang="en-US" altLang="ko-KR" sz="1400" b="1" i="1">
                            <a:latin typeface="Cambria Math" panose="02040503050406030204" pitchFamily="18" charset="0"/>
                            <a:ea typeface="KoreanYNMYTL" charset="-127"/>
                            <a:cs typeface="KoreanYNMYTL" charset="-127"/>
                          </a:rPr>
                          <m:t>𝒊</m:t>
                        </m:r>
                      </m:e>
                    </m:d>
                  </m:oMath>
                </a14:m>
                <a:r>
                  <a:rPr lang="en-US" altLang="ko-KR" sz="1400" b="1" dirty="0">
                    <a:latin typeface="서울남산체 EB" panose="02020503020101020101" pitchFamily="18" charset="-127"/>
                    <a:ea typeface="서울남산체 EB" panose="02020503020101020101" pitchFamily="18" charset="-127"/>
                    <a:cs typeface="KoreanYNMYTL" charset="-127"/>
                  </a:rPr>
                  <a:t> : </a:t>
                </a:r>
                <a:r>
                  <a:rPr lang="ko-KR" altLang="en-US" sz="1400" b="1" dirty="0">
                    <a:latin typeface="서울남산체 EB" panose="02020503020101020101" pitchFamily="18" charset="-127"/>
                    <a:ea typeface="서울남산체 EB" panose="02020503020101020101" pitchFamily="18" charset="-127"/>
                    <a:cs typeface="KoreanYNMYTL" charset="-127"/>
                  </a:rPr>
                  <a:t>객체 </a:t>
                </a:r>
                <a:r>
                  <a:rPr lang="en-US" altLang="ko-KR" sz="1400" b="1" dirty="0" err="1">
                    <a:latin typeface="서울남산체 EB" panose="02020503020101020101" pitchFamily="18" charset="-127"/>
                    <a:ea typeface="서울남산체 EB" panose="02020503020101020101" pitchFamily="18" charset="-127"/>
                    <a:cs typeface="KoreanYNMYTL" charset="-127"/>
                  </a:rPr>
                  <a:t>i</a:t>
                </a:r>
                <a:r>
                  <a:rPr lang="ko-KR" altLang="en-US" sz="1400" b="1" dirty="0">
                    <a:latin typeface="서울남산체 EB" panose="02020503020101020101" pitchFamily="18" charset="-127"/>
                    <a:ea typeface="서울남산체 EB" panose="02020503020101020101" pitchFamily="18" charset="-127"/>
                    <a:cs typeface="KoreanYNMYTL" charset="-127"/>
                  </a:rPr>
                  <a:t>로부터 같은 군집 내 </a:t>
                </a:r>
                <a:endParaRPr lang="en-US" altLang="ko-KR" sz="1400" b="1" dirty="0">
                  <a:latin typeface="서울남산체 EB" panose="02020503020101020101" pitchFamily="18" charset="-127"/>
                  <a:ea typeface="서울남산체 EB" panose="02020503020101020101" pitchFamily="18" charset="-127"/>
                  <a:cs typeface="KoreanYNMYTL" charset="-127"/>
                </a:endParaRPr>
              </a:p>
              <a:p>
                <a:r>
                  <a:rPr lang="ko-KR" altLang="en-US" sz="1400" b="1" dirty="0">
                    <a:latin typeface="서울남산체 EB" panose="02020503020101020101" pitchFamily="18" charset="-127"/>
                    <a:ea typeface="서울남산체 EB" panose="02020503020101020101" pitchFamily="18" charset="-127"/>
                    <a:cs typeface="KoreanYNMYTL" charset="-127"/>
                  </a:rPr>
                  <a:t>모든 다른 객체들 사이 평균 거리</a:t>
                </a:r>
                <a:endParaRPr lang="en-US" altLang="ko-KR" sz="1400" b="1" dirty="0">
                  <a:latin typeface="서울남산체 EB" panose="02020503020101020101" pitchFamily="18" charset="-127"/>
                  <a:ea typeface="서울남산체 EB" panose="02020503020101020101" pitchFamily="18" charset="-127"/>
                  <a:cs typeface="KoreanYNMYTL" charset="-127"/>
                </a:endParaRPr>
              </a:p>
              <a:p>
                <a:r>
                  <a:rPr lang="en-US" altLang="ko-KR" sz="1400" b="1" dirty="0">
                    <a:latin typeface="서울남산체 EB" panose="02020503020101020101" pitchFamily="18" charset="-127"/>
                    <a:ea typeface="서울남산체 EB" panose="02020503020101020101" pitchFamily="18" charset="-127"/>
                    <a:cs typeface="KoreanYNMYTL" charset="-127"/>
                  </a:rPr>
                  <a:t>(</a:t>
                </a:r>
                <a:r>
                  <a:rPr lang="ko-KR" altLang="en-US" sz="1400" b="1" dirty="0">
                    <a:latin typeface="서울남산체 EB" panose="02020503020101020101" pitchFamily="18" charset="-127"/>
                    <a:ea typeface="서울남산체 EB" panose="02020503020101020101" pitchFamily="18" charset="-127"/>
                    <a:cs typeface="KoreanYNMYTL" charset="-127"/>
                  </a:rPr>
                  <a:t>클러스터내 데이터 응집도를 나타내는 값</a:t>
                </a:r>
                <a:r>
                  <a:rPr lang="en-US" altLang="ko-KR" sz="1400" b="1" dirty="0">
                    <a:latin typeface="서울남산체 EB" panose="02020503020101020101" pitchFamily="18" charset="-127"/>
                    <a:ea typeface="서울남산체 EB" panose="02020503020101020101" pitchFamily="18" charset="-127"/>
                    <a:cs typeface="KoreanYNMYTL" charset="-127"/>
                  </a:rPr>
                  <a:t>)</a:t>
                </a:r>
                <a:endParaRPr lang="ko-KR" altLang="en-US" sz="1400" b="1" dirty="0">
                  <a:latin typeface="서울남산체 EB" panose="02020503020101020101" pitchFamily="18" charset="-127"/>
                  <a:ea typeface="서울남산체 EB" panose="02020503020101020101" pitchFamily="18" charset="-127"/>
                  <a:cs typeface="KoreanYNMYTL" charset="-127"/>
                </a:endParaRPr>
              </a:p>
            </p:txBody>
          </p:sp>
        </mc:Choice>
        <mc:Fallback xmlns=""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C44D9895-0FA8-4179-824A-4D9941C23C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3300" y="4960722"/>
                <a:ext cx="3611661" cy="738664"/>
              </a:xfrm>
              <a:prstGeom prst="rect">
                <a:avLst/>
              </a:prstGeom>
              <a:blipFill>
                <a:blip r:embed="rId3"/>
                <a:stretch>
                  <a:fillRect l="-506" t="-1653" b="-743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616071C2-5960-404B-A50E-081E7AD50BF8}"/>
                  </a:ext>
                </a:extLst>
              </p:cNvPr>
              <p:cNvSpPr/>
              <p:nvPr/>
            </p:nvSpPr>
            <p:spPr>
              <a:xfrm>
                <a:off x="8852088" y="4927456"/>
                <a:ext cx="3017822" cy="7386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ko-KR" sz="1400" b="1" i="1" smtClean="0">
                        <a:latin typeface="Cambria Math" panose="02040503050406030204" pitchFamily="18" charset="0"/>
                        <a:ea typeface="KoreanYNMYTL" charset="-127"/>
                        <a:cs typeface="KoreanYNMYTL" charset="-127"/>
                      </a:rPr>
                      <m:t>𝒃</m:t>
                    </m:r>
                    <m:r>
                      <a:rPr kumimoji="1" lang="en-US" altLang="ko-KR" sz="1400" b="1" i="1">
                        <a:latin typeface="Cambria Math" panose="02040503050406030204" pitchFamily="18" charset="0"/>
                        <a:ea typeface="KoreanYNMYTL" charset="-127"/>
                        <a:cs typeface="KoreanYNMYTL" charset="-127"/>
                      </a:rPr>
                      <m:t>(</m:t>
                    </m:r>
                    <m:r>
                      <a:rPr kumimoji="1" lang="en-US" altLang="ko-KR" sz="1400" b="1" i="1">
                        <a:latin typeface="Cambria Math" panose="02040503050406030204" pitchFamily="18" charset="0"/>
                        <a:ea typeface="KoreanYNMYTL" charset="-127"/>
                        <a:cs typeface="KoreanYNMYTL" charset="-127"/>
                      </a:rPr>
                      <m:t>𝒊</m:t>
                    </m:r>
                    <m:r>
                      <a:rPr kumimoji="1" lang="en-US" altLang="ko-KR" sz="1400" b="1" i="1">
                        <a:latin typeface="Cambria Math" panose="02040503050406030204" pitchFamily="18" charset="0"/>
                        <a:ea typeface="KoreanYNMYTL" charset="-127"/>
                        <a:cs typeface="KoreanYNMYTL" charset="-127"/>
                      </a:rPr>
                      <m:t>)</m:t>
                    </m:r>
                  </m:oMath>
                </a14:m>
                <a:r>
                  <a:rPr lang="ko-KR" altLang="en-US" sz="1400" b="1" dirty="0">
                    <a:latin typeface="서울남산체 EB" panose="02020503020101020101" pitchFamily="18" charset="-127"/>
                    <a:ea typeface="서울남산체 EB" panose="02020503020101020101" pitchFamily="18" charset="-127"/>
                    <a:cs typeface="KoreanYNMYTL" charset="-127"/>
                  </a:rPr>
                  <a:t> </a:t>
                </a:r>
                <a:r>
                  <a:rPr lang="en-US" altLang="ko-KR" sz="1400" b="1" dirty="0">
                    <a:latin typeface="서울남산체 EB" panose="02020503020101020101" pitchFamily="18" charset="-127"/>
                    <a:ea typeface="서울남산체 EB" panose="02020503020101020101" pitchFamily="18" charset="-127"/>
                    <a:cs typeface="KoreanYNMYTL" charset="-127"/>
                  </a:rPr>
                  <a:t>:</a:t>
                </a:r>
                <a:r>
                  <a:rPr lang="ko-KR" altLang="en-US" sz="1400" b="1" dirty="0">
                    <a:latin typeface="서울남산체 EB" panose="02020503020101020101" pitchFamily="18" charset="-127"/>
                    <a:ea typeface="서울남산체 EB" panose="02020503020101020101" pitchFamily="18" charset="-127"/>
                    <a:cs typeface="KoreanYNMYTL" charset="-127"/>
                  </a:rPr>
                  <a:t> 객체 </a:t>
                </a:r>
                <a:r>
                  <a:rPr lang="en-US" altLang="ko-KR" sz="1400" b="1" dirty="0" err="1">
                    <a:latin typeface="서울남산체 EB" panose="02020503020101020101" pitchFamily="18" charset="-127"/>
                    <a:ea typeface="서울남산체 EB" panose="02020503020101020101" pitchFamily="18" charset="-127"/>
                    <a:cs typeface="KoreanYNMYTL" charset="-127"/>
                  </a:rPr>
                  <a:t>i</a:t>
                </a:r>
                <a:r>
                  <a:rPr lang="ko-KR" altLang="en-US" sz="1400" b="1" dirty="0">
                    <a:latin typeface="서울남산체 EB" panose="02020503020101020101" pitchFamily="18" charset="-127"/>
                    <a:ea typeface="서울남산체 EB" panose="02020503020101020101" pitchFamily="18" charset="-127"/>
                    <a:cs typeface="KoreanYNMYTL" charset="-127"/>
                  </a:rPr>
                  <a:t>로부터 다른 군집 내 </a:t>
                </a:r>
                <a:endParaRPr lang="en-US" altLang="ko-KR" sz="1400" b="1" dirty="0">
                  <a:latin typeface="서울남산체 EB" panose="02020503020101020101" pitchFamily="18" charset="-127"/>
                  <a:ea typeface="서울남산체 EB" panose="02020503020101020101" pitchFamily="18" charset="-127"/>
                  <a:cs typeface="KoreanYNMYTL" charset="-127"/>
                </a:endParaRPr>
              </a:p>
              <a:p>
                <a:r>
                  <a:rPr lang="ko-KR" altLang="en-US" sz="1400" b="1" dirty="0">
                    <a:latin typeface="서울남산체 EB" panose="02020503020101020101" pitchFamily="18" charset="-127"/>
                    <a:ea typeface="서울남산체 EB" panose="02020503020101020101" pitchFamily="18" charset="-127"/>
                    <a:cs typeface="KoreanYNMYTL" charset="-127"/>
                  </a:rPr>
                  <a:t>객체들 사이의 평균 거리 중 최소값</a:t>
                </a:r>
                <a:endParaRPr lang="en-US" altLang="ko-KR" sz="1400" b="1" dirty="0">
                  <a:latin typeface="서울남산체 EB" panose="02020503020101020101" pitchFamily="18" charset="-127"/>
                  <a:ea typeface="서울남산체 EB" panose="02020503020101020101" pitchFamily="18" charset="-127"/>
                  <a:cs typeface="KoreanYNMYTL" charset="-127"/>
                </a:endParaRPr>
              </a:p>
              <a:p>
                <a:r>
                  <a:rPr lang="en-US" altLang="ko-KR" sz="1400" b="1" dirty="0">
                    <a:latin typeface="서울남산체 EB" panose="02020503020101020101" pitchFamily="18" charset="-127"/>
                    <a:ea typeface="서울남산체 EB" panose="02020503020101020101" pitchFamily="18" charset="-127"/>
                    <a:cs typeface="KoreanYNMYTL" charset="-127"/>
                  </a:rPr>
                  <a:t>(</a:t>
                </a:r>
                <a:r>
                  <a:rPr lang="ko-KR" altLang="en-US" sz="1400" b="1" dirty="0">
                    <a:latin typeface="서울남산체 EB" panose="02020503020101020101" pitchFamily="18" charset="-127"/>
                    <a:ea typeface="서울남산체 EB" panose="02020503020101020101" pitchFamily="18" charset="-127"/>
                    <a:cs typeface="KoreanYNMYTL" charset="-127"/>
                  </a:rPr>
                  <a:t>클러스터간 분리도를 나타내는 값</a:t>
                </a:r>
                <a:r>
                  <a:rPr lang="en-US" altLang="ko-KR" sz="1400" b="1" dirty="0">
                    <a:latin typeface="서울남산체 EB" panose="02020503020101020101" pitchFamily="18" charset="-127"/>
                    <a:ea typeface="서울남산체 EB" panose="02020503020101020101" pitchFamily="18" charset="-127"/>
                    <a:cs typeface="KoreanYNMYTL" charset="-127"/>
                  </a:rPr>
                  <a:t>)</a:t>
                </a:r>
                <a:endParaRPr lang="ko-KR" altLang="en-US" sz="1400" b="1" dirty="0">
                  <a:latin typeface="서울남산체 EB" panose="02020503020101020101" pitchFamily="18" charset="-127"/>
                  <a:ea typeface="서울남산체 EB" panose="02020503020101020101" pitchFamily="18" charset="-127"/>
                  <a:cs typeface="KoreanYNMYTL" charset="-127"/>
                </a:endParaRPr>
              </a:p>
            </p:txBody>
          </p:sp>
        </mc:Choice>
        <mc:Fallback xmlns=""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616071C2-5960-404B-A50E-081E7AD50B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2088" y="4927456"/>
                <a:ext cx="3017822" cy="738664"/>
              </a:xfrm>
              <a:prstGeom prst="rect">
                <a:avLst/>
              </a:prstGeom>
              <a:blipFill>
                <a:blip r:embed="rId4"/>
                <a:stretch>
                  <a:fillRect l="-606" t="-826" b="-82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그림 1">
            <a:extLst>
              <a:ext uri="{FF2B5EF4-FFF2-40B4-BE49-F238E27FC236}">
                <a16:creationId xmlns:a16="http://schemas.microsoft.com/office/drawing/2014/main" id="{691CDBA5-EC01-424A-A4F9-10EC150EA2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4667" y="2088080"/>
            <a:ext cx="2736683" cy="268183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E3F11B7-D59D-45F0-A91C-AB3988AA8E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24961" y="2067175"/>
            <a:ext cx="2907705" cy="268183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8AC7589-D824-4CAF-A7B8-4316E893CD6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3394" t="33597" r="20892" b="12472"/>
          <a:stretch/>
        </p:blipFill>
        <p:spPr>
          <a:xfrm>
            <a:off x="394731" y="3303382"/>
            <a:ext cx="4164958" cy="2249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85700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ADC1B0E8-32C7-44D6-A02D-BD854C62DE83}"/>
              </a:ext>
            </a:extLst>
          </p:cNvPr>
          <p:cNvSpPr txBox="1">
            <a:spLocks/>
          </p:cNvSpPr>
          <p:nvPr/>
        </p:nvSpPr>
        <p:spPr>
          <a:xfrm>
            <a:off x="2544604" y="721620"/>
            <a:ext cx="9647396" cy="4284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Unit 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05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r>
              <a:rPr lang="ko-KR" altLang="en-US" sz="2400" spc="-1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ㅣ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 DBSCAN</a:t>
            </a:r>
            <a:endParaRPr lang="ko-KR" altLang="en-US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ea typeface="12롯데마트드림Bold" panose="0202060302010102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A4FF509-2E97-4D54-9A88-1FF578380AE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129" t="41101" r="30180" b="22886"/>
          <a:stretch/>
        </p:blipFill>
        <p:spPr>
          <a:xfrm>
            <a:off x="179109" y="2577290"/>
            <a:ext cx="5216377" cy="355909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FEFE7F9-D50C-4B08-8B04-36F7B84AF9E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0515" t="44811" r="29562" b="17938"/>
          <a:stretch/>
        </p:blipFill>
        <p:spPr>
          <a:xfrm>
            <a:off x="6610728" y="2525442"/>
            <a:ext cx="5230621" cy="366278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F847C1A-927C-48C8-BDFD-594063884ECB}"/>
              </a:ext>
            </a:extLst>
          </p:cNvPr>
          <p:cNvSpPr txBox="1"/>
          <p:nvPr/>
        </p:nvSpPr>
        <p:spPr>
          <a:xfrm>
            <a:off x="7805393" y="5951714"/>
            <a:ext cx="3528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서울남산체 EB" panose="02020503020101020101" pitchFamily="18" charset="-127"/>
                <a:ea typeface="서울남산체 EB" panose="02020503020101020101" pitchFamily="18" charset="-127"/>
              </a:rPr>
              <a:t>노이즈 데이터</a:t>
            </a:r>
            <a:r>
              <a:rPr lang="en-US" altLang="ko-KR" b="1" dirty="0">
                <a:latin typeface="서울남산체 EB" panose="02020503020101020101" pitchFamily="18" charset="-127"/>
                <a:ea typeface="서울남산체 EB" panose="02020503020101020101" pitchFamily="18" charset="-127"/>
              </a:rPr>
              <a:t>(noise point)</a:t>
            </a:r>
            <a:endParaRPr lang="ko-KR" altLang="en-US" b="1" dirty="0">
              <a:latin typeface="서울남산체 EB" panose="02020503020101020101" pitchFamily="18" charset="-127"/>
              <a:ea typeface="서울남산체 EB" panose="020205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33E8AB-A8C4-4F2F-9B36-9812D890A3F4}"/>
              </a:ext>
            </a:extLst>
          </p:cNvPr>
          <p:cNvSpPr txBox="1"/>
          <p:nvPr/>
        </p:nvSpPr>
        <p:spPr>
          <a:xfrm>
            <a:off x="179108" y="1284361"/>
            <a:ext cx="1201289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500" b="1" dirty="0">
                <a:ln/>
                <a:solidFill>
                  <a:schemeClr val="accent3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DBSCAN- </a:t>
            </a:r>
            <a:r>
              <a:rPr lang="ko-KR" altLang="en-US" sz="3500" b="1" dirty="0">
                <a:ln/>
                <a:solidFill>
                  <a:schemeClr val="accent3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밀도 기반 클러스터링</a:t>
            </a:r>
            <a:endParaRPr lang="en-US" altLang="ko-KR" sz="3500" b="1" dirty="0">
              <a:ln/>
              <a:solidFill>
                <a:schemeClr val="accent3"/>
              </a:solidFill>
              <a:latin typeface="서울남산체 EB" panose="02020503020101020101" pitchFamily="18" charset="-127"/>
              <a:ea typeface="서울남산체 EB" panose="020205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ln/>
                <a:latin typeface="서울남산체 EB" panose="02020503020101020101" pitchFamily="18" charset="-127"/>
                <a:ea typeface="서울남산체 EB" panose="02020503020101020101" pitchFamily="18" charset="-127"/>
              </a:rPr>
              <a:t>: </a:t>
            </a:r>
            <a:r>
              <a:rPr lang="ko-KR" altLang="en-US" sz="2000" b="1" dirty="0">
                <a:ln/>
                <a:latin typeface="서울남산체 EB" panose="02020503020101020101" pitchFamily="18" charset="-127"/>
                <a:ea typeface="서울남산체 EB" panose="02020503020101020101" pitchFamily="18" charset="-127"/>
              </a:rPr>
              <a:t>점 </a:t>
            </a:r>
            <a:r>
              <a:rPr lang="en-US" altLang="ko-KR" sz="2000" b="1" dirty="0">
                <a:ln/>
                <a:latin typeface="서울남산체 EB" panose="02020503020101020101" pitchFamily="18" charset="-127"/>
                <a:ea typeface="서울남산체 EB" panose="02020503020101020101" pitchFamily="18" charset="-127"/>
              </a:rPr>
              <a:t>P</a:t>
            </a:r>
            <a:r>
              <a:rPr lang="ko-KR" altLang="en-US" sz="2000" b="1" dirty="0">
                <a:ln/>
                <a:latin typeface="서울남산체 EB" panose="02020503020101020101" pitchFamily="18" charset="-127"/>
                <a:ea typeface="서울남산체 EB" panose="02020503020101020101" pitchFamily="18" charset="-127"/>
              </a:rPr>
              <a:t>에서부터 거리 </a:t>
            </a:r>
            <a:r>
              <a:rPr lang="en-US" altLang="ko-KR" sz="2000" b="1" dirty="0">
                <a:ln/>
                <a:latin typeface="서울남산체 EB" panose="02020503020101020101" pitchFamily="18" charset="-127"/>
                <a:ea typeface="서울남산체 EB" panose="02020503020101020101" pitchFamily="18" charset="-127"/>
              </a:rPr>
              <a:t>e(epsilon)</a:t>
            </a:r>
            <a:r>
              <a:rPr lang="ko-KR" altLang="en-US" sz="2000" b="1" dirty="0">
                <a:ln/>
                <a:latin typeface="서울남산체 EB" panose="02020503020101020101" pitchFamily="18" charset="-127"/>
                <a:ea typeface="서울남산체 EB" panose="02020503020101020101" pitchFamily="18" charset="-127"/>
              </a:rPr>
              <a:t>내에 점이 </a:t>
            </a:r>
            <a:r>
              <a:rPr lang="en-US" altLang="ko-KR" sz="2000" b="1" dirty="0">
                <a:ln/>
                <a:latin typeface="서울남산체 EB" panose="02020503020101020101" pitchFamily="18" charset="-127"/>
                <a:ea typeface="서울남산체 EB" panose="02020503020101020101" pitchFamily="18" charset="-127"/>
              </a:rPr>
              <a:t>m(</a:t>
            </a:r>
            <a:r>
              <a:rPr lang="en-US" altLang="ko-KR" sz="2000" b="1" dirty="0" err="1">
                <a:ln/>
                <a:latin typeface="서울남산체 EB" panose="02020503020101020101" pitchFamily="18" charset="-127"/>
                <a:ea typeface="서울남산체 EB" panose="02020503020101020101" pitchFamily="18" charset="-127"/>
              </a:rPr>
              <a:t>minPts</a:t>
            </a:r>
            <a:r>
              <a:rPr lang="en-US" altLang="ko-KR" sz="2000" b="1" dirty="0">
                <a:ln/>
                <a:latin typeface="서울남산체 EB" panose="02020503020101020101" pitchFamily="18" charset="-127"/>
                <a:ea typeface="서울남산체 EB" panose="02020503020101020101" pitchFamily="18" charset="-127"/>
              </a:rPr>
              <a:t>)</a:t>
            </a:r>
            <a:r>
              <a:rPr lang="ko-KR" altLang="en-US" sz="2000" b="1" dirty="0">
                <a:ln/>
                <a:latin typeface="서울남산체 EB" panose="02020503020101020101" pitchFamily="18" charset="-127"/>
                <a:ea typeface="서울남산체 EB" panose="02020503020101020101" pitchFamily="18" charset="-127"/>
              </a:rPr>
              <a:t>개 있으면 하나의 군집으로 인식</a:t>
            </a:r>
            <a:endParaRPr lang="en-US" altLang="ko-KR" sz="2000" b="1" dirty="0">
              <a:ln/>
              <a:latin typeface="서울남산체 EB" panose="02020503020101020101" pitchFamily="18" charset="-127"/>
              <a:ea typeface="서울남산체 E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6236357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ADC1B0E8-32C7-44D6-A02D-BD854C62DE83}"/>
              </a:ext>
            </a:extLst>
          </p:cNvPr>
          <p:cNvSpPr txBox="1">
            <a:spLocks/>
          </p:cNvSpPr>
          <p:nvPr/>
        </p:nvSpPr>
        <p:spPr>
          <a:xfrm>
            <a:off x="2544604" y="721620"/>
            <a:ext cx="9647396" cy="4284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Unit 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05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r>
              <a:rPr lang="ko-KR" altLang="en-US" sz="2400" spc="-1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ㅣ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 DBSCAN</a:t>
            </a:r>
            <a:endParaRPr lang="ko-KR" altLang="en-US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ea typeface="12롯데마트드림Bold" panose="0202060302010102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3040E30-87C6-415D-9070-B4DFE98454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755" t="26255" r="30181" b="39381"/>
          <a:stretch/>
        </p:blipFill>
        <p:spPr>
          <a:xfrm>
            <a:off x="48074" y="2741517"/>
            <a:ext cx="4122088" cy="283915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47A5DDA-2EB2-4AEE-9CBE-CBF6FE018410}"/>
              </a:ext>
            </a:extLst>
          </p:cNvPr>
          <p:cNvSpPr txBox="1"/>
          <p:nvPr/>
        </p:nvSpPr>
        <p:spPr>
          <a:xfrm>
            <a:off x="412269" y="2381613"/>
            <a:ext cx="3528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서울남산체 EB" panose="02020503020101020101" pitchFamily="18" charset="-127"/>
                <a:ea typeface="서울남산체 EB" panose="02020503020101020101" pitchFamily="18" charset="-127"/>
              </a:rPr>
              <a:t>코어 데이터</a:t>
            </a:r>
            <a:r>
              <a:rPr lang="en-US" altLang="ko-KR" b="1" dirty="0">
                <a:latin typeface="서울남산체 EB" panose="02020503020101020101" pitchFamily="18" charset="-127"/>
                <a:ea typeface="서울남산체 EB" panose="02020503020101020101" pitchFamily="18" charset="-127"/>
              </a:rPr>
              <a:t>(core point)</a:t>
            </a:r>
            <a:endParaRPr lang="ko-KR" altLang="en-US" b="1" dirty="0">
              <a:latin typeface="서울남산체 EB" panose="02020503020101020101" pitchFamily="18" charset="-127"/>
              <a:ea typeface="서울남산체 EB" panose="020205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612CAB5-B9F0-436E-BA5F-A0746211339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0979" t="38076" r="30644" b="26460"/>
          <a:stretch/>
        </p:blipFill>
        <p:spPr>
          <a:xfrm>
            <a:off x="4239368" y="2750945"/>
            <a:ext cx="4002986" cy="294115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D885AF9-AF83-4DA5-94DE-F8F3CC06F96B}"/>
              </a:ext>
            </a:extLst>
          </p:cNvPr>
          <p:cNvSpPr txBox="1"/>
          <p:nvPr/>
        </p:nvSpPr>
        <p:spPr>
          <a:xfrm>
            <a:off x="4537750" y="2372185"/>
            <a:ext cx="3528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서울남산체 EB" panose="02020503020101020101" pitchFamily="18" charset="-127"/>
                <a:ea typeface="서울남산체 EB" panose="02020503020101020101" pitchFamily="18" charset="-127"/>
              </a:rPr>
              <a:t>    경계 데이터</a:t>
            </a:r>
            <a:r>
              <a:rPr lang="en-US" altLang="ko-KR" b="1" dirty="0">
                <a:latin typeface="서울남산체 EB" panose="02020503020101020101" pitchFamily="18" charset="-127"/>
                <a:ea typeface="서울남산체 EB" panose="02020503020101020101" pitchFamily="18" charset="-127"/>
              </a:rPr>
              <a:t>(border point)</a:t>
            </a:r>
            <a:endParaRPr lang="ko-KR" altLang="en-US" b="1" dirty="0">
              <a:latin typeface="서울남산체 EB" panose="02020503020101020101" pitchFamily="18" charset="-127"/>
              <a:ea typeface="서울남산체 EB" panose="0202050302010102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FB57EE2-4250-4B1E-B752-0A9174B8110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6881" t="26117" r="28029" b="35670"/>
          <a:stretch/>
        </p:blipFill>
        <p:spPr>
          <a:xfrm>
            <a:off x="8311560" y="2668012"/>
            <a:ext cx="3764176" cy="292690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E2F0871-6E9A-48E6-91B0-B07399512CAE}"/>
              </a:ext>
            </a:extLst>
          </p:cNvPr>
          <p:cNvSpPr txBox="1"/>
          <p:nvPr/>
        </p:nvSpPr>
        <p:spPr>
          <a:xfrm>
            <a:off x="8663232" y="2381613"/>
            <a:ext cx="3528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서울남산체 EB" panose="02020503020101020101" pitchFamily="18" charset="-127"/>
                <a:ea typeface="서울남산체 EB" panose="02020503020101020101" pitchFamily="18" charset="-127"/>
              </a:rPr>
              <a:t>최종 결과</a:t>
            </a:r>
          </a:p>
        </p:txBody>
      </p:sp>
    </p:spTree>
    <p:extLst>
      <p:ext uri="{BB962C8B-B14F-4D97-AF65-F5344CB8AC3E}">
        <p14:creationId xmlns:p14="http://schemas.microsoft.com/office/powerpoint/2010/main" val="387728289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ADC1B0E8-32C7-44D6-A02D-BD854C62DE83}"/>
              </a:ext>
            </a:extLst>
          </p:cNvPr>
          <p:cNvSpPr txBox="1">
            <a:spLocks/>
          </p:cNvSpPr>
          <p:nvPr/>
        </p:nvSpPr>
        <p:spPr>
          <a:xfrm>
            <a:off x="2544604" y="721620"/>
            <a:ext cx="9647396" cy="4284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Unit 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05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r>
              <a:rPr lang="ko-KR" altLang="en-US" sz="2400" spc="-1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ㅣ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 DBSCAN</a:t>
            </a:r>
            <a:endParaRPr lang="ko-KR" altLang="en-US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ea typeface="12롯데마트드림Bold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AA800DD-28D9-40C3-AE45-53F5AB34EAC8}"/>
              </a:ext>
            </a:extLst>
          </p:cNvPr>
          <p:cNvSpPr txBox="1"/>
          <p:nvPr/>
        </p:nvSpPr>
        <p:spPr>
          <a:xfrm>
            <a:off x="5939618" y="2059846"/>
            <a:ext cx="6520694" cy="3820277"/>
          </a:xfrm>
          <a:prstGeom prst="rect">
            <a:avLst/>
          </a:prstGeom>
          <a:noFill/>
          <a:effectLst/>
        </p:spPr>
        <p:txBody>
          <a:bodyPr wrap="squar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5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서울남산체 EB" panose="02020503020101020101" pitchFamily="18" charset="-127"/>
                <a:ea typeface="서울남산체 EB" panose="02020503020101020101" pitchFamily="18" charset="-127"/>
                <a:cs typeface="KoreanYNMYTL" charset="-127"/>
              </a:rPr>
              <a:t>&lt;</a:t>
            </a:r>
            <a:r>
              <a:rPr kumimoji="1" lang="ko-KR" altLang="en-US" sz="25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서울남산체 EB" panose="02020503020101020101" pitchFamily="18" charset="-127"/>
                <a:ea typeface="서울남산체 EB" panose="02020503020101020101" pitchFamily="18" charset="-127"/>
                <a:cs typeface="KoreanYNMYTL" charset="-127"/>
              </a:rPr>
              <a:t>특징</a:t>
            </a:r>
            <a:r>
              <a:rPr kumimoji="1" lang="en-US" altLang="ko-KR" sz="25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서울남산체 EB" panose="02020503020101020101" pitchFamily="18" charset="-127"/>
                <a:ea typeface="서울남산체 EB" panose="02020503020101020101" pitchFamily="18" charset="-127"/>
                <a:cs typeface="KoreanYNMYTL" charset="-127"/>
              </a:rPr>
              <a:t>&gt;</a:t>
            </a:r>
          </a:p>
          <a:p>
            <a:pPr marL="342900" indent="-342900">
              <a:lnSpc>
                <a:spcPct val="200000"/>
              </a:lnSpc>
              <a:buFontTx/>
              <a:buChar char="-"/>
            </a:pPr>
            <a:r>
              <a:rPr kumimoji="1" lang="en-US" altLang="ko-KR" sz="21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서울남산체 EB" panose="02020503020101020101" pitchFamily="18" charset="-127"/>
                <a:ea typeface="서울남산체 EB" panose="02020503020101020101" pitchFamily="18" charset="-127"/>
                <a:cs typeface="KoreanYNMYTL" charset="-127"/>
              </a:rPr>
              <a:t>K- means</a:t>
            </a:r>
            <a:r>
              <a:rPr kumimoji="1" lang="ko-KR" altLang="en-US" sz="21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서울남산체 EB" panose="02020503020101020101" pitchFamily="18" charset="-127"/>
                <a:ea typeface="서울남산체 EB" panose="02020503020101020101" pitchFamily="18" charset="-127"/>
                <a:cs typeface="KoreanYNMYTL" charset="-127"/>
              </a:rPr>
              <a:t>와 같이 </a:t>
            </a:r>
            <a:r>
              <a:rPr kumimoji="1" lang="ko-KR" altLang="en-US" sz="21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서울남산체 EB" panose="02020503020101020101" pitchFamily="18" charset="-127"/>
                <a:ea typeface="서울남산체 EB" panose="02020503020101020101" pitchFamily="18" charset="-127"/>
                <a:cs typeface="KoreanYNMYTL" charset="-127"/>
              </a:rPr>
              <a:t>클러스터의 수</a:t>
            </a:r>
            <a:r>
              <a:rPr kumimoji="1" lang="ko-KR" altLang="en-US" sz="21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서울남산체 EB" panose="02020503020101020101" pitchFamily="18" charset="-127"/>
                <a:ea typeface="서울남산체 EB" panose="02020503020101020101" pitchFamily="18" charset="-127"/>
                <a:cs typeface="KoreanYNMYTL" charset="-127"/>
              </a:rPr>
              <a:t>를 정하지 </a:t>
            </a:r>
            <a:r>
              <a:rPr kumimoji="1" lang="ko-KR" altLang="en-US" sz="2100" dirty="0">
                <a:ln w="0"/>
                <a:latin typeface="서울남산체 EB" panose="02020503020101020101" pitchFamily="18" charset="-127"/>
                <a:ea typeface="서울남산체 EB" panose="02020503020101020101" pitchFamily="18" charset="-127"/>
                <a:cs typeface="KoreanYNMYTL" charset="-127"/>
              </a:rPr>
              <a:t>않아도</a:t>
            </a:r>
            <a:r>
              <a:rPr kumimoji="1" lang="ko-KR" altLang="en-US" sz="21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서울남산체 EB" panose="02020503020101020101" pitchFamily="18" charset="-127"/>
                <a:ea typeface="서울남산체 EB" panose="02020503020101020101" pitchFamily="18" charset="-127"/>
                <a:cs typeface="KoreanYNMYTL" charset="-127"/>
              </a:rPr>
              <a:t> 됨</a:t>
            </a:r>
            <a:endParaRPr kumimoji="1" lang="en-US" altLang="ko-KR" sz="2100" dirty="0">
              <a:ln/>
              <a:solidFill>
                <a:schemeClr val="accent3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서울남산체 EB" panose="02020503020101020101" pitchFamily="18" charset="-127"/>
              <a:ea typeface="서울남산체 EB" panose="02020503020101020101" pitchFamily="18" charset="-127"/>
              <a:cs typeface="KoreanYNMYTL" charset="-127"/>
            </a:endParaRPr>
          </a:p>
          <a:p>
            <a:pPr marL="342900" indent="-342900">
              <a:lnSpc>
                <a:spcPct val="200000"/>
              </a:lnSpc>
              <a:buFontTx/>
              <a:buChar char="-"/>
            </a:pPr>
            <a:r>
              <a:rPr kumimoji="1" lang="ko-KR" altLang="en-US" sz="2100" dirty="0">
                <a:latin typeface="서울남산체 EB" panose="02020503020101020101" pitchFamily="18" charset="-127"/>
                <a:ea typeface="서울남산체 EB" panose="02020503020101020101" pitchFamily="18" charset="-127"/>
                <a:cs typeface="KoreanYNMYTL" charset="-127"/>
              </a:rPr>
              <a:t>비선형 경계의 군집을 구하는 것도 가능</a:t>
            </a:r>
            <a:endParaRPr kumimoji="1" lang="en-US" altLang="ko-KR" sz="2100" dirty="0">
              <a:latin typeface="서울남산체 EB" panose="02020503020101020101" pitchFamily="18" charset="-127"/>
              <a:ea typeface="서울남산체 EB" panose="02020503020101020101" pitchFamily="18" charset="-127"/>
              <a:cs typeface="KoreanYNMYTL" charset="-127"/>
            </a:endParaRPr>
          </a:p>
          <a:p>
            <a:pPr>
              <a:lnSpc>
                <a:spcPct val="200000"/>
              </a:lnSpc>
            </a:pPr>
            <a:r>
              <a:rPr kumimoji="1" lang="en-US" altLang="ko-KR" sz="2100" dirty="0">
                <a:latin typeface="서울남산체 EB" panose="02020503020101020101" pitchFamily="18" charset="-127"/>
                <a:ea typeface="서울남산체 EB" panose="02020503020101020101" pitchFamily="18" charset="-127"/>
                <a:cs typeface="KoreanYNMYTL" charset="-127"/>
              </a:rPr>
              <a:t>	(</a:t>
            </a:r>
            <a:r>
              <a:rPr kumimoji="1" lang="ko-KR" altLang="en-US" sz="2100" dirty="0">
                <a:latin typeface="서울남산체 EB" panose="02020503020101020101" pitchFamily="18" charset="-127"/>
                <a:ea typeface="서울남산체 EB" panose="02020503020101020101" pitchFamily="18" charset="-127"/>
                <a:cs typeface="KoreanYNMYTL" charset="-127"/>
              </a:rPr>
              <a:t>밀도에 따라 클러스터를 서로 연결하기 때문</a:t>
            </a:r>
            <a:r>
              <a:rPr kumimoji="1" lang="en-US" altLang="ko-KR" sz="2100" dirty="0">
                <a:latin typeface="서울남산체 EB" panose="02020503020101020101" pitchFamily="18" charset="-127"/>
                <a:ea typeface="서울남산체 EB" panose="02020503020101020101" pitchFamily="18" charset="-127"/>
                <a:cs typeface="KoreanYNMYTL" charset="-127"/>
              </a:rPr>
              <a:t>)</a:t>
            </a:r>
          </a:p>
          <a:p>
            <a:pPr marL="342900" indent="-342900">
              <a:lnSpc>
                <a:spcPct val="200000"/>
              </a:lnSpc>
              <a:buFontTx/>
              <a:buChar char="-"/>
            </a:pPr>
            <a:r>
              <a:rPr kumimoji="1" lang="ko-KR" altLang="en-US" sz="2100" dirty="0">
                <a:latin typeface="서울남산체 EB" panose="02020503020101020101" pitchFamily="18" charset="-127"/>
                <a:ea typeface="서울남산체 EB" panose="02020503020101020101" pitchFamily="18" charset="-127"/>
                <a:cs typeface="KoreanYNMYTL" charset="-127"/>
              </a:rPr>
              <a:t>노이즈 데이터를 따로 분류하여 노이즈 데이터들이 군집에 영향을 주지 않음</a:t>
            </a:r>
            <a:endParaRPr kumimoji="1" lang="en-US" altLang="ko-KR" sz="2100" dirty="0">
              <a:latin typeface="서울남산체 EB" panose="02020503020101020101" pitchFamily="18" charset="-127"/>
              <a:ea typeface="서울남산체 EB" panose="02020503020101020101" pitchFamily="18" charset="-127"/>
              <a:cs typeface="KoreanYNMYTL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E5E7FB0-63BC-4A47-BBC6-BB012DFF9A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514" y="2170765"/>
            <a:ext cx="5437522" cy="3965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62304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wdUpDiag">
          <a:fgClr>
            <a:schemeClr val="bg2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0DC1F866-E0C2-484F-A982-84D6B509B379}"/>
              </a:ext>
            </a:extLst>
          </p:cNvPr>
          <p:cNvGrpSpPr/>
          <p:nvPr/>
        </p:nvGrpSpPr>
        <p:grpSpPr>
          <a:xfrm>
            <a:off x="5224428" y="621225"/>
            <a:ext cx="5768470" cy="4536217"/>
            <a:chOff x="3551175" y="366636"/>
            <a:chExt cx="4440516" cy="3620733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F050BF8F-79F7-462E-AD12-EA849BBEEE36}"/>
                </a:ext>
              </a:extLst>
            </p:cNvPr>
            <p:cNvSpPr/>
            <p:nvPr/>
          </p:nvSpPr>
          <p:spPr>
            <a:xfrm>
              <a:off x="3551175" y="441813"/>
              <a:ext cx="4259168" cy="35455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346BB0B2-87C8-4124-A6A0-BF8487384537}"/>
                </a:ext>
              </a:extLst>
            </p:cNvPr>
            <p:cNvGrpSpPr/>
            <p:nvPr/>
          </p:nvGrpSpPr>
          <p:grpSpPr>
            <a:xfrm>
              <a:off x="5299700" y="483518"/>
              <a:ext cx="2448272" cy="3475680"/>
              <a:chOff x="2275364" y="915566"/>
              <a:chExt cx="2448272" cy="3475680"/>
            </a:xfrm>
          </p:grpSpPr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C307D54D-FD08-4597-9AAC-3DF999081C01}"/>
                  </a:ext>
                </a:extLst>
              </p:cNvPr>
              <p:cNvSpPr/>
              <p:nvPr/>
            </p:nvSpPr>
            <p:spPr>
              <a:xfrm>
                <a:off x="2275364" y="915566"/>
                <a:ext cx="2448272" cy="2232248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>
                  <a:latin typeface="12롯데마트드림Medium" panose="02020603020101020101" pitchFamily="18" charset="-127"/>
                  <a:ea typeface="12롯데마트드림Medium" panose="02020603020101020101" pitchFamily="18" charset="-127"/>
                </a:endParaRPr>
              </a:p>
            </p:txBody>
          </p:sp>
          <p:sp>
            <p:nvSpPr>
              <p:cNvPr id="23" name="사다리꼴 22">
                <a:extLst>
                  <a:ext uri="{FF2B5EF4-FFF2-40B4-BE49-F238E27FC236}">
                    <a16:creationId xmlns:a16="http://schemas.microsoft.com/office/drawing/2014/main" id="{FA5539A5-C038-48F3-9AC2-5820D108A092}"/>
                  </a:ext>
                </a:extLst>
              </p:cNvPr>
              <p:cNvSpPr/>
              <p:nvPr/>
            </p:nvSpPr>
            <p:spPr>
              <a:xfrm rot="11700000">
                <a:off x="3841153" y="3023094"/>
                <a:ext cx="720080" cy="1368152"/>
              </a:xfrm>
              <a:prstGeom prst="trapezoid">
                <a:avLst>
                  <a:gd name="adj" fmla="val 36043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>
                  <a:latin typeface="12롯데마트드림Medium" panose="02020603020101020101" pitchFamily="18" charset="-127"/>
                  <a:ea typeface="12롯데마트드림Medium" panose="02020603020101020101" pitchFamily="18" charset="-127"/>
                </a:endParaRPr>
              </a:p>
            </p:txBody>
          </p:sp>
        </p:grpSp>
        <p:sp>
          <p:nvSpPr>
            <p:cNvPr id="20" name="제목 1">
              <a:extLst>
                <a:ext uri="{FF2B5EF4-FFF2-40B4-BE49-F238E27FC236}">
                  <a16:creationId xmlns:a16="http://schemas.microsoft.com/office/drawing/2014/main" id="{D8231365-F64C-46C1-8F75-820775EFA1EB}"/>
                </a:ext>
              </a:extLst>
            </p:cNvPr>
            <p:cNvSpPr txBox="1">
              <a:spLocks/>
            </p:cNvSpPr>
            <p:nvPr/>
          </p:nvSpPr>
          <p:spPr>
            <a:xfrm>
              <a:off x="5388635" y="366636"/>
              <a:ext cx="2603056" cy="110251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1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sz="8000" spc="-300" dirty="0">
                  <a:solidFill>
                    <a:schemeClr val="bg1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Q &amp; A</a:t>
              </a:r>
              <a:endParaRPr lang="ko-KR" altLang="en-US" sz="8000" spc="-300" dirty="0">
                <a:solidFill>
                  <a:schemeClr val="bg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</p:txBody>
        </p:sp>
        <p:sp>
          <p:nvSpPr>
            <p:cNvPr id="21" name="제목 1">
              <a:extLst>
                <a:ext uri="{FF2B5EF4-FFF2-40B4-BE49-F238E27FC236}">
                  <a16:creationId xmlns:a16="http://schemas.microsoft.com/office/drawing/2014/main" id="{996C020A-B6A4-4E0B-8F33-D6710800837B}"/>
                </a:ext>
              </a:extLst>
            </p:cNvPr>
            <p:cNvSpPr txBox="1">
              <a:spLocks/>
            </p:cNvSpPr>
            <p:nvPr/>
          </p:nvSpPr>
          <p:spPr>
            <a:xfrm>
              <a:off x="3551175" y="3591404"/>
              <a:ext cx="3238128" cy="34588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1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ko-KR" altLang="en-US" sz="2800" b="1" spc="-150" dirty="0">
                  <a:ln>
                    <a:solidFill>
                      <a:schemeClr val="tx1">
                        <a:lumMod val="85000"/>
                        <a:lumOff val="15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서울남산체 EB" panose="02020503020101020101" pitchFamily="18" charset="-127"/>
                  <a:ea typeface="서울남산체 EB" panose="02020503020101020101" pitchFamily="18" charset="-127"/>
                </a:rPr>
                <a:t>들어주셔서 감사합니다</a:t>
              </a:r>
              <a:r>
                <a:rPr lang="en-US" altLang="ko-KR" sz="2800" spc="-150" dirty="0">
                  <a:ln>
                    <a:solidFill>
                      <a:schemeClr val="tx1">
                        <a:lumMod val="85000"/>
                        <a:lumOff val="15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.</a:t>
              </a:r>
              <a:endParaRPr lang="ko-KR" altLang="en-US" sz="2800" spc="-15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721571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ADC1B0E8-32C7-44D6-A02D-BD854C62DE83}"/>
              </a:ext>
            </a:extLst>
          </p:cNvPr>
          <p:cNvSpPr txBox="1">
            <a:spLocks/>
          </p:cNvSpPr>
          <p:nvPr/>
        </p:nvSpPr>
        <p:spPr>
          <a:xfrm>
            <a:off x="2544605" y="721621"/>
            <a:ext cx="5900724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Unit 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01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r>
              <a:rPr lang="ko-KR" altLang="en-US" sz="2400" spc="-1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ㅣ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r>
              <a:rPr lang="ko-KR" altLang="en-US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ea typeface="12롯데마트드림Bold" panose="02020603020101020101" pitchFamily="18" charset="-127"/>
              </a:rPr>
              <a:t>군집화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ea typeface="12롯데마트드림Bold" panose="02020603020101020101" pitchFamily="18" charset="-127"/>
              </a:rPr>
              <a:t>(Clustering)</a:t>
            </a:r>
            <a:endParaRPr lang="ko-KR" altLang="en-US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ea typeface="12롯데마트드림Bold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9B88AD2-4CF9-48FB-800A-E762EECD5B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262" y="1742831"/>
            <a:ext cx="8854830" cy="4157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8394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ADC1B0E8-32C7-44D6-A02D-BD854C62DE83}"/>
              </a:ext>
            </a:extLst>
          </p:cNvPr>
          <p:cNvSpPr txBox="1">
            <a:spLocks/>
          </p:cNvSpPr>
          <p:nvPr/>
        </p:nvSpPr>
        <p:spPr>
          <a:xfrm>
            <a:off x="2544605" y="721621"/>
            <a:ext cx="5900724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Unit 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01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r>
              <a:rPr lang="ko-KR" altLang="en-US" sz="2400" spc="-1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ㅣ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r>
              <a:rPr lang="ko-KR" altLang="en-US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ea typeface="12롯데마트드림Bold" panose="02020603020101020101" pitchFamily="18" charset="-127"/>
              </a:rPr>
              <a:t>군집화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ea typeface="12롯데마트드림Bold" panose="02020603020101020101" pitchFamily="18" charset="-127"/>
              </a:rPr>
              <a:t>(Clustering)</a:t>
            </a:r>
            <a:endParaRPr lang="ko-KR" altLang="en-US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ea typeface="12롯데마트드림Bold" panose="020206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492F17-FAF8-4620-B9EA-2E0FD4C09124}"/>
              </a:ext>
            </a:extLst>
          </p:cNvPr>
          <p:cNvSpPr txBox="1"/>
          <p:nvPr/>
        </p:nvSpPr>
        <p:spPr>
          <a:xfrm>
            <a:off x="226244" y="2158118"/>
            <a:ext cx="12045678" cy="3939540"/>
          </a:xfrm>
          <a:prstGeom prst="rect">
            <a:avLst/>
          </a:prstGeom>
          <a:noFill/>
          <a:effectLst/>
        </p:spPr>
        <p:txBody>
          <a:bodyPr wrap="squar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ko-KR" altLang="en-US" sz="3400" b="1" dirty="0">
                <a:ln/>
                <a:solidFill>
                  <a:schemeClr val="accent3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군집 분석</a:t>
            </a:r>
            <a:endParaRPr lang="en-US" altLang="ko-KR" sz="3400" b="1" dirty="0">
              <a:ln/>
              <a:solidFill>
                <a:schemeClr val="accent3"/>
              </a:solidFill>
              <a:latin typeface="서울남산체 EB" panose="02020503020101020101" pitchFamily="18" charset="-127"/>
              <a:ea typeface="서울남산체 EB" panose="02020503020101020101" pitchFamily="18" charset="-127"/>
            </a:endParaRPr>
          </a:p>
          <a:p>
            <a:endParaRPr lang="en-US" altLang="ko-KR" sz="3200" b="1" dirty="0">
              <a:ln/>
              <a:solidFill>
                <a:schemeClr val="accent3"/>
              </a:solidFill>
              <a:latin typeface="서울남산체 EB" panose="02020503020101020101" pitchFamily="18" charset="-127"/>
              <a:ea typeface="서울남산체 EB" panose="020205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b="1" dirty="0">
                <a:ln/>
                <a:solidFill>
                  <a:schemeClr val="accent3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 </a:t>
            </a:r>
            <a:r>
              <a:rPr lang="en-US" altLang="ko-KR" sz="2400" b="1" dirty="0">
                <a:ln/>
                <a:latin typeface="서울남산체 EB" panose="02020503020101020101" pitchFamily="18" charset="-127"/>
                <a:ea typeface="서울남산체 EB" panose="02020503020101020101" pitchFamily="18" charset="-127"/>
              </a:rPr>
              <a:t>-  </a:t>
            </a:r>
            <a:r>
              <a:rPr lang="ko-KR" altLang="en-US" sz="2400" b="1" dirty="0">
                <a:ln/>
                <a:latin typeface="서울남산체 EB" panose="02020503020101020101" pitchFamily="18" charset="-127"/>
                <a:ea typeface="서울남산체 EB" panose="02020503020101020101" pitchFamily="18" charset="-127"/>
              </a:rPr>
              <a:t>각 개체의 유사성을 측정하여 높은 대상 집단을 분류하고</a:t>
            </a:r>
            <a:r>
              <a:rPr lang="en-US" altLang="ko-KR" sz="2400" b="1" dirty="0">
                <a:ln/>
                <a:latin typeface="서울남산체 EB" panose="02020503020101020101" pitchFamily="18" charset="-127"/>
                <a:ea typeface="서울남산체 EB" panose="02020503020101020101" pitchFamily="18" charset="-127"/>
              </a:rPr>
              <a:t>, </a:t>
            </a:r>
            <a:r>
              <a:rPr lang="ko-KR" altLang="en-US" sz="2400" b="1" dirty="0">
                <a:ln/>
                <a:latin typeface="서울남산체 EB" panose="02020503020101020101" pitchFamily="18" charset="-127"/>
                <a:ea typeface="서울남산체 EB" panose="02020503020101020101" pitchFamily="18" charset="-127"/>
              </a:rPr>
              <a:t>군집에 속한 개체들의     </a:t>
            </a:r>
            <a:endParaRPr lang="en-US" altLang="ko-KR" sz="2400" b="1" dirty="0">
              <a:ln/>
              <a:latin typeface="서울남산체 EB" panose="02020503020101020101" pitchFamily="18" charset="-127"/>
              <a:ea typeface="서울남산체 EB" panose="020205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b="1" dirty="0">
                <a:ln/>
                <a:latin typeface="서울남산체 EB" panose="02020503020101020101" pitchFamily="18" charset="-127"/>
                <a:ea typeface="서울남산체 EB" panose="02020503020101020101" pitchFamily="18" charset="-127"/>
              </a:rPr>
              <a:t>     </a:t>
            </a:r>
            <a:r>
              <a:rPr lang="ko-KR" altLang="en-US" sz="2400" b="1" dirty="0">
                <a:ln/>
                <a:latin typeface="서울남산체 EB" panose="02020503020101020101" pitchFamily="18" charset="-127"/>
                <a:ea typeface="서울남산체 EB" panose="02020503020101020101" pitchFamily="18" charset="-127"/>
              </a:rPr>
              <a:t>유사성과</a:t>
            </a:r>
            <a:r>
              <a:rPr lang="en-US" altLang="ko-KR" sz="2400" b="1" dirty="0">
                <a:ln/>
                <a:latin typeface="서울남산체 EB" panose="02020503020101020101" pitchFamily="18" charset="-127"/>
                <a:ea typeface="서울남산체 EB" panose="02020503020101020101" pitchFamily="18" charset="-127"/>
              </a:rPr>
              <a:t> </a:t>
            </a:r>
            <a:r>
              <a:rPr lang="ko-KR" altLang="en-US" sz="2400" b="1" dirty="0">
                <a:ln/>
                <a:latin typeface="서울남산체 EB" panose="02020503020101020101" pitchFamily="18" charset="-127"/>
                <a:ea typeface="서울남산체 EB" panose="02020503020101020101" pitchFamily="18" charset="-127"/>
              </a:rPr>
              <a:t>서로 다른 군집에 속한 개체 간의 상이성을 규명하는 통계분석방법</a:t>
            </a:r>
            <a:endParaRPr lang="en-US" altLang="ko-KR" sz="2400" b="1" dirty="0">
              <a:ln/>
              <a:latin typeface="서울남산체 EB" panose="02020503020101020101" pitchFamily="18" charset="-127"/>
              <a:ea typeface="서울남산체 EB" panose="020205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b="1" dirty="0">
                <a:ln/>
                <a:latin typeface="서울남산체 EB" panose="02020503020101020101" pitchFamily="18" charset="-127"/>
                <a:ea typeface="서울남산체 EB" panose="02020503020101020101" pitchFamily="18" charset="-127"/>
              </a:rPr>
              <a:t> -  </a:t>
            </a:r>
            <a:r>
              <a:rPr lang="ko-KR" altLang="en-US" sz="2400" b="1" dirty="0">
                <a:ln/>
                <a:latin typeface="서울남산체 EB" panose="02020503020101020101" pitchFamily="18" charset="-127"/>
                <a:ea typeface="서울남산체 EB" panose="02020503020101020101" pitchFamily="18" charset="-127"/>
              </a:rPr>
              <a:t>주어진 데이터셋 내에 존재하는 몇 개의 군집을 찾아내는 비지도 기법 </a:t>
            </a:r>
            <a:endParaRPr lang="en-US" altLang="ko-KR" sz="2400" b="1" dirty="0">
              <a:ln/>
              <a:latin typeface="서울남산체 EB" panose="02020503020101020101" pitchFamily="18" charset="-127"/>
              <a:ea typeface="서울남산체 EB" panose="020205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b="1" dirty="0">
                <a:ln/>
                <a:latin typeface="서울남산체 EB" panose="02020503020101020101" pitchFamily="18" charset="-127"/>
                <a:ea typeface="서울남산체 EB" panose="02020503020101020101" pitchFamily="18" charset="-127"/>
              </a:rPr>
              <a:t> -  </a:t>
            </a:r>
            <a:r>
              <a:rPr lang="ko-KR" altLang="en-US" sz="2400" b="1" dirty="0">
                <a:ln/>
                <a:latin typeface="서울남산체 EB" panose="02020503020101020101" pitchFamily="18" charset="-127"/>
                <a:ea typeface="서울남산체 EB" panose="02020503020101020101" pitchFamily="18" charset="-127"/>
              </a:rPr>
              <a:t>생물학</a:t>
            </a:r>
            <a:r>
              <a:rPr lang="en-US" altLang="ko-KR" sz="2400" b="1" dirty="0">
                <a:ln/>
                <a:latin typeface="서울남산체 EB" panose="02020503020101020101" pitchFamily="18" charset="-127"/>
                <a:ea typeface="서울남산체 EB" panose="02020503020101020101" pitchFamily="18" charset="-127"/>
              </a:rPr>
              <a:t>, </a:t>
            </a:r>
            <a:r>
              <a:rPr lang="ko-KR" altLang="en-US" sz="2400" b="1" dirty="0">
                <a:ln/>
                <a:latin typeface="서울남산체 EB" panose="02020503020101020101" pitchFamily="18" charset="-127"/>
                <a:ea typeface="서울남산체 EB" panose="02020503020101020101" pitchFamily="18" charset="-127"/>
              </a:rPr>
              <a:t>행동과학</a:t>
            </a:r>
            <a:r>
              <a:rPr lang="en-US" altLang="ko-KR" sz="2400" b="1" dirty="0">
                <a:ln/>
                <a:latin typeface="서울남산체 EB" panose="02020503020101020101" pitchFamily="18" charset="-127"/>
                <a:ea typeface="서울남산체 EB" panose="02020503020101020101" pitchFamily="18" charset="-127"/>
              </a:rPr>
              <a:t>, </a:t>
            </a:r>
            <a:r>
              <a:rPr lang="ko-KR" altLang="en-US" sz="2400" b="1" dirty="0">
                <a:ln/>
                <a:latin typeface="서울남산체 EB" panose="02020503020101020101" pitchFamily="18" charset="-127"/>
                <a:ea typeface="서울남산체 EB" panose="02020503020101020101" pitchFamily="18" charset="-127"/>
              </a:rPr>
              <a:t>마케팅 및 의학분야에서 다양하게 사용됨</a:t>
            </a:r>
            <a:endParaRPr lang="en-US" altLang="ko-KR" sz="2400" b="1" dirty="0">
              <a:ln/>
              <a:latin typeface="서울남산체 EB" panose="02020503020101020101" pitchFamily="18" charset="-127"/>
              <a:ea typeface="서울남산체 EB" panose="02020503020101020101" pitchFamily="18" charset="-127"/>
            </a:endParaRPr>
          </a:p>
          <a:p>
            <a:endParaRPr lang="en-US" altLang="ko-KR" sz="2400" b="1" dirty="0">
              <a:ln/>
            </a:endParaRPr>
          </a:p>
          <a:p>
            <a:endParaRPr lang="ko-KR" altLang="en-US" b="1" dirty="0">
              <a:ln/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25524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ADC1B0E8-32C7-44D6-A02D-BD854C62DE83}"/>
              </a:ext>
            </a:extLst>
          </p:cNvPr>
          <p:cNvSpPr txBox="1">
            <a:spLocks/>
          </p:cNvSpPr>
          <p:nvPr/>
        </p:nvSpPr>
        <p:spPr>
          <a:xfrm>
            <a:off x="2544605" y="721621"/>
            <a:ext cx="5900724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Unit 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01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r>
              <a:rPr lang="ko-KR" altLang="en-US" sz="2400" spc="-1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ㅣ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r>
              <a:rPr lang="ko-KR" altLang="en-US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ea typeface="12롯데마트드림Bold" panose="02020603020101020101" pitchFamily="18" charset="-127"/>
              </a:rPr>
              <a:t>군집화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ea typeface="12롯데마트드림Bold" panose="02020603020101020101" pitchFamily="18" charset="-127"/>
              </a:rPr>
              <a:t>(Clustering)</a:t>
            </a:r>
            <a:endParaRPr lang="ko-KR" altLang="en-US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ea typeface="12롯데마트드림Bold" panose="020206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9A18525-4C58-433E-8564-B6172BDA96CC}"/>
              </a:ext>
            </a:extLst>
          </p:cNvPr>
          <p:cNvSpPr txBox="1"/>
          <p:nvPr/>
        </p:nvSpPr>
        <p:spPr>
          <a:xfrm>
            <a:off x="301664" y="1768642"/>
            <a:ext cx="12192000" cy="4601260"/>
          </a:xfrm>
          <a:prstGeom prst="rect">
            <a:avLst/>
          </a:prstGeom>
          <a:noFill/>
          <a:effectLst/>
        </p:spPr>
        <p:txBody>
          <a:bodyPr wrap="squar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ko-KR" altLang="en-US" sz="3500" b="1" dirty="0">
                <a:ln/>
                <a:solidFill>
                  <a:schemeClr val="accent3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군집분석 방법</a:t>
            </a:r>
            <a:endParaRPr lang="en-US" altLang="ko-KR" b="1" dirty="0">
              <a:ln/>
              <a:solidFill>
                <a:schemeClr val="accent3"/>
              </a:solidFill>
              <a:latin typeface="서울남산체 EB" panose="02020503020101020101" pitchFamily="18" charset="-127"/>
              <a:ea typeface="서울남산체 EB" panose="02020503020101020101" pitchFamily="18" charset="-127"/>
            </a:endParaRPr>
          </a:p>
          <a:p>
            <a:endParaRPr lang="en-US" altLang="ko-KR" sz="2400" b="1" dirty="0">
              <a:ln/>
              <a:solidFill>
                <a:schemeClr val="accent3"/>
              </a:solidFill>
              <a:latin typeface="서울남산체 EB" panose="02020503020101020101" pitchFamily="18" charset="-127"/>
              <a:ea typeface="서울남산체 EB" panose="02020503020101020101" pitchFamily="18" charset="-127"/>
            </a:endParaRPr>
          </a:p>
          <a:p>
            <a:pPr marL="342900" indent="-342900">
              <a:buAutoNum type="arabicPeriod"/>
            </a:pPr>
            <a:r>
              <a:rPr lang="en-US" altLang="ko-KR" sz="2400" dirty="0">
                <a:ln/>
                <a:latin typeface="서울남산체 EB" panose="02020503020101020101" pitchFamily="18" charset="-127"/>
                <a:ea typeface="서울남산체 EB" panose="02020503020101020101" pitchFamily="18" charset="-127"/>
              </a:rPr>
              <a:t>Hierarchical agglomerative clustering(</a:t>
            </a:r>
            <a:r>
              <a:rPr lang="ko-KR" altLang="en-US" sz="2400" dirty="0">
                <a:ln/>
                <a:solidFill>
                  <a:srgbClr val="FF0000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계층적 군집화</a:t>
            </a:r>
            <a:r>
              <a:rPr lang="en-US" altLang="ko-KR" sz="2400" dirty="0">
                <a:ln/>
                <a:latin typeface="서울남산체 EB" panose="02020503020101020101" pitchFamily="18" charset="-127"/>
                <a:ea typeface="서울남산체 EB" panose="02020503020101020101" pitchFamily="18" charset="-127"/>
              </a:rPr>
              <a:t>):</a:t>
            </a:r>
          </a:p>
          <a:p>
            <a:endParaRPr lang="en-US" altLang="ko-KR" sz="2400" dirty="0">
              <a:ln/>
              <a:latin typeface="서울남산체 EB" panose="02020503020101020101" pitchFamily="18" charset="-127"/>
              <a:ea typeface="서울남산체 EB" panose="02020503020101020101" pitchFamily="18" charset="-127"/>
            </a:endParaRPr>
          </a:p>
          <a:p>
            <a:r>
              <a:rPr lang="en-US" altLang="ko-KR" dirty="0">
                <a:ln/>
                <a:latin typeface="서울남산체 EB" panose="02020503020101020101" pitchFamily="18" charset="-127"/>
                <a:ea typeface="서울남산체 EB" panose="02020503020101020101" pitchFamily="18" charset="-127"/>
              </a:rPr>
              <a:t> </a:t>
            </a:r>
            <a:r>
              <a:rPr lang="ko-KR" altLang="en-US" dirty="0">
                <a:ln/>
                <a:latin typeface="서울남산체 EB" panose="02020503020101020101" pitchFamily="18" charset="-127"/>
                <a:ea typeface="서울남산체 EB" panose="02020503020101020101" pitchFamily="18" charset="-127"/>
              </a:rPr>
              <a:t>   </a:t>
            </a:r>
            <a:r>
              <a:rPr lang="ko-KR" altLang="en-US" sz="2000" dirty="0">
                <a:ln/>
                <a:latin typeface="서울남산체 EB" panose="02020503020101020101" pitchFamily="18" charset="-127"/>
                <a:ea typeface="서울남산체 EB" panose="02020503020101020101" pitchFamily="18" charset="-127"/>
              </a:rPr>
              <a:t>모든 데이터가 하나의 군집으로 병합될 때까지 군집들을 자연적인 계층 구조로 정렬하는 것 </a:t>
            </a:r>
            <a:endParaRPr lang="en-US" altLang="ko-KR" sz="2000" dirty="0">
              <a:ln/>
              <a:latin typeface="서울남산체 EB" panose="02020503020101020101" pitchFamily="18" charset="-127"/>
              <a:ea typeface="서울남산체 EB" panose="02020503020101020101" pitchFamily="18" charset="-127"/>
            </a:endParaRPr>
          </a:p>
          <a:p>
            <a:r>
              <a:rPr lang="en-US" altLang="ko-KR" sz="2000" dirty="0">
                <a:ln/>
                <a:latin typeface="서울남산체 EB" panose="02020503020101020101" pitchFamily="18" charset="-127"/>
                <a:ea typeface="서울남산체 EB" panose="02020503020101020101" pitchFamily="18" charset="-127"/>
              </a:rPr>
              <a:t>    </a:t>
            </a:r>
            <a:r>
              <a:rPr lang="en-US" altLang="ko-KR" sz="2000" dirty="0">
                <a:ln/>
                <a:solidFill>
                  <a:schemeClr val="bg2">
                    <a:lumMod val="75000"/>
                  </a:schemeClr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ex)  single linkage, complete linkage, average linkage, </a:t>
            </a:r>
            <a:r>
              <a:rPr lang="en-US" altLang="ko-KR" sz="2000" dirty="0" err="1">
                <a:ln/>
                <a:solidFill>
                  <a:schemeClr val="bg2">
                    <a:lumMod val="75000"/>
                  </a:schemeClr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controid</a:t>
            </a:r>
            <a:r>
              <a:rPr lang="en-US" altLang="ko-KR" sz="2000" dirty="0">
                <a:ln/>
                <a:solidFill>
                  <a:schemeClr val="bg2">
                    <a:lumMod val="75000"/>
                  </a:schemeClr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, Ward</a:t>
            </a:r>
            <a:r>
              <a:rPr lang="ko-KR" altLang="en-US" sz="2000" dirty="0">
                <a:ln/>
                <a:solidFill>
                  <a:schemeClr val="bg2">
                    <a:lumMod val="75000"/>
                  </a:schemeClr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의 방법 등</a:t>
            </a:r>
            <a:endParaRPr lang="en-US" altLang="ko-KR" sz="2000" dirty="0">
              <a:ln/>
              <a:solidFill>
                <a:schemeClr val="bg2">
                  <a:lumMod val="75000"/>
                </a:schemeClr>
              </a:solidFill>
              <a:latin typeface="서울남산체 EB" panose="02020503020101020101" pitchFamily="18" charset="-127"/>
              <a:ea typeface="서울남산체 EB" panose="02020503020101020101" pitchFamily="18" charset="-127"/>
            </a:endParaRPr>
          </a:p>
          <a:p>
            <a:endParaRPr lang="en-US" altLang="ko-KR" dirty="0">
              <a:ln/>
              <a:solidFill>
                <a:schemeClr val="bg2">
                  <a:lumMod val="75000"/>
                </a:schemeClr>
              </a:solidFill>
              <a:latin typeface="서울남산체 EB" panose="02020503020101020101" pitchFamily="18" charset="-127"/>
              <a:ea typeface="서울남산체 EB" panose="02020503020101020101" pitchFamily="18" charset="-127"/>
            </a:endParaRPr>
          </a:p>
          <a:p>
            <a:pPr marL="342900" indent="-342900">
              <a:buAutoNum type="arabicPeriod" startAt="2"/>
            </a:pPr>
            <a:r>
              <a:rPr lang="en-US" altLang="ko-KR" sz="2400" dirty="0">
                <a:ln/>
                <a:latin typeface="서울남산체 EB" panose="02020503020101020101" pitchFamily="18" charset="-127"/>
                <a:ea typeface="서울남산체 EB" panose="02020503020101020101" pitchFamily="18" charset="-127"/>
              </a:rPr>
              <a:t>Partitioning clustering(</a:t>
            </a:r>
            <a:r>
              <a:rPr lang="ko-KR" altLang="en-US" sz="2400" dirty="0">
                <a:ln/>
                <a:solidFill>
                  <a:srgbClr val="FF0000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비계층적 군집화</a:t>
            </a:r>
            <a:r>
              <a:rPr lang="en-US" altLang="ko-KR" sz="2400" dirty="0">
                <a:ln/>
                <a:latin typeface="서울남산체 EB" panose="02020503020101020101" pitchFamily="18" charset="-127"/>
                <a:ea typeface="서울남산체 EB" panose="02020503020101020101" pitchFamily="18" charset="-127"/>
              </a:rPr>
              <a:t>):</a:t>
            </a:r>
          </a:p>
          <a:p>
            <a:endParaRPr lang="en-US" altLang="ko-KR" sz="2400" dirty="0">
              <a:ln/>
              <a:latin typeface="서울남산체 EB" panose="02020503020101020101" pitchFamily="18" charset="-127"/>
              <a:ea typeface="서울남산체 EB" panose="02020503020101020101" pitchFamily="18" charset="-127"/>
            </a:endParaRPr>
          </a:p>
          <a:p>
            <a:r>
              <a:rPr lang="en-US" altLang="ko-KR" sz="2000" dirty="0">
                <a:ln/>
                <a:latin typeface="서울남산체 EB" panose="02020503020101020101" pitchFamily="18" charset="-127"/>
                <a:ea typeface="서울남산체 EB" panose="02020503020101020101" pitchFamily="18" charset="-127"/>
              </a:rPr>
              <a:t>    </a:t>
            </a:r>
            <a:r>
              <a:rPr lang="ko-KR" altLang="en-US" sz="2000" dirty="0">
                <a:ln/>
                <a:latin typeface="서울남산체 EB" panose="02020503020101020101" pitchFamily="18" charset="-127"/>
                <a:ea typeface="서울남산체 EB" panose="02020503020101020101" pitchFamily="18" charset="-127"/>
              </a:rPr>
              <a:t>구하고자 하는 군집의 수를 정한 상태에서 설정된 군집의 중심에 가장 가까운 개체를 하나씩 </a:t>
            </a:r>
            <a:endParaRPr lang="en-US" altLang="ko-KR" sz="2000" dirty="0">
              <a:ln/>
              <a:latin typeface="서울남산체 EB" panose="02020503020101020101" pitchFamily="18" charset="-127"/>
              <a:ea typeface="서울남산체 EB" panose="02020503020101020101" pitchFamily="18" charset="-127"/>
            </a:endParaRPr>
          </a:p>
          <a:p>
            <a:r>
              <a:rPr lang="en-US" altLang="ko-KR" sz="2000" dirty="0">
                <a:ln/>
                <a:latin typeface="서울남산체 EB" panose="02020503020101020101" pitchFamily="18" charset="-127"/>
                <a:ea typeface="서울남산체 EB" panose="02020503020101020101" pitchFamily="18" charset="-127"/>
              </a:rPr>
              <a:t>    </a:t>
            </a:r>
            <a:r>
              <a:rPr lang="ko-KR" altLang="en-US" sz="2000" dirty="0">
                <a:ln/>
                <a:latin typeface="서울남산체 EB" panose="02020503020101020101" pitchFamily="18" charset="-127"/>
                <a:ea typeface="서울남산체 EB" panose="02020503020101020101" pitchFamily="18" charset="-127"/>
              </a:rPr>
              <a:t>포함해 가는 방식</a:t>
            </a:r>
            <a:endParaRPr lang="en-US" altLang="ko-KR" sz="2000" dirty="0">
              <a:ln/>
              <a:latin typeface="서울남산체 EB" panose="02020503020101020101" pitchFamily="18" charset="-127"/>
              <a:ea typeface="서울남산체 EB" panose="02020503020101020101" pitchFamily="18" charset="-127"/>
            </a:endParaRPr>
          </a:p>
          <a:p>
            <a:r>
              <a:rPr lang="en-US" altLang="ko-KR" sz="2000" dirty="0">
                <a:ln/>
                <a:latin typeface="서울남산체 EB" panose="02020503020101020101" pitchFamily="18" charset="-127"/>
                <a:ea typeface="서울남산체 EB" panose="02020503020101020101" pitchFamily="18" charset="-127"/>
              </a:rPr>
              <a:t>    </a:t>
            </a:r>
            <a:r>
              <a:rPr lang="en-US" altLang="ko-KR" sz="2000" dirty="0">
                <a:ln/>
                <a:solidFill>
                  <a:schemeClr val="bg2">
                    <a:lumMod val="75000"/>
                  </a:schemeClr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ex) k-means, PAM(partitioning around medoids)</a:t>
            </a:r>
          </a:p>
          <a:p>
            <a:r>
              <a:rPr lang="en-US" altLang="ko-KR" sz="2000" b="1" dirty="0">
                <a:ln/>
                <a:solidFill>
                  <a:schemeClr val="accent3"/>
                </a:solidFill>
              </a:rPr>
              <a:t>    </a:t>
            </a:r>
          </a:p>
        </p:txBody>
      </p:sp>
    </p:spTree>
    <p:extLst>
      <p:ext uri="{BB962C8B-B14F-4D97-AF65-F5344CB8AC3E}">
        <p14:creationId xmlns:p14="http://schemas.microsoft.com/office/powerpoint/2010/main" val="35529781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ADC1B0E8-32C7-44D6-A02D-BD854C62DE83}"/>
              </a:ext>
            </a:extLst>
          </p:cNvPr>
          <p:cNvSpPr txBox="1">
            <a:spLocks/>
          </p:cNvSpPr>
          <p:nvPr/>
        </p:nvSpPr>
        <p:spPr>
          <a:xfrm>
            <a:off x="2544605" y="721621"/>
            <a:ext cx="5900724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Unit 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01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r>
              <a:rPr lang="ko-KR" altLang="en-US" sz="2400" spc="-1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ㅣ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r>
              <a:rPr lang="ko-KR" altLang="en-US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ea typeface="12롯데마트드림Bold" panose="02020603020101020101" pitchFamily="18" charset="-127"/>
              </a:rPr>
              <a:t>군집화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ea typeface="12롯데마트드림Bold" panose="02020603020101020101" pitchFamily="18" charset="-127"/>
              </a:rPr>
              <a:t>(Clustering)</a:t>
            </a:r>
            <a:endParaRPr lang="ko-KR" altLang="en-US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ea typeface="12롯데마트드림Bold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62CF2B-3AA4-4B3E-B7F5-A91294F03B3B}"/>
              </a:ext>
            </a:extLst>
          </p:cNvPr>
          <p:cNvSpPr txBox="1"/>
          <p:nvPr/>
        </p:nvSpPr>
        <p:spPr>
          <a:xfrm>
            <a:off x="348791" y="1768642"/>
            <a:ext cx="12433955" cy="4666662"/>
          </a:xfrm>
          <a:prstGeom prst="rect">
            <a:avLst/>
          </a:prstGeom>
          <a:noFill/>
          <a:effectLst/>
        </p:spPr>
        <p:txBody>
          <a:bodyPr wrap="squar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ko-KR" altLang="en-US" sz="3500" b="1" dirty="0">
                <a:ln/>
                <a:solidFill>
                  <a:schemeClr val="accent3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군집분석 단계</a:t>
            </a:r>
            <a:endParaRPr lang="en-US" altLang="ko-KR" b="1" dirty="0">
              <a:ln/>
              <a:solidFill>
                <a:schemeClr val="accent3"/>
              </a:solidFill>
              <a:latin typeface="서울남산체 EB" panose="02020503020101020101" pitchFamily="18" charset="-127"/>
              <a:ea typeface="서울남산체 EB" panose="02020503020101020101" pitchFamily="18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400" b="1" dirty="0">
                <a:ln/>
                <a:latin typeface="서울남산체 EB" panose="02020503020101020101" pitchFamily="18" charset="-127"/>
                <a:ea typeface="서울남산체 EB" panose="02020503020101020101" pitchFamily="18" charset="-127"/>
              </a:rPr>
              <a:t>1</a:t>
            </a:r>
            <a:r>
              <a:rPr lang="en-US" altLang="ko-KR" sz="2300" b="1" dirty="0">
                <a:ln/>
                <a:latin typeface="서울남산체 EB" panose="02020503020101020101" pitchFamily="18" charset="-127"/>
                <a:ea typeface="서울남산체 EB" panose="02020503020101020101" pitchFamily="18" charset="-127"/>
              </a:rPr>
              <a:t>. </a:t>
            </a:r>
            <a:r>
              <a:rPr lang="ko-KR" altLang="en-US" sz="2300" b="1" dirty="0">
                <a:ln/>
                <a:latin typeface="서울남산체 EB" panose="02020503020101020101" pitchFamily="18" charset="-127"/>
                <a:ea typeface="서울남산체 EB" panose="02020503020101020101" pitchFamily="18" charset="-127"/>
              </a:rPr>
              <a:t>알맞은 속성 선택</a:t>
            </a:r>
            <a:r>
              <a:rPr lang="en-US" altLang="ko-KR" sz="2300" b="1" dirty="0">
                <a:ln/>
                <a:latin typeface="서울남산체 EB" panose="02020503020101020101" pitchFamily="18" charset="-127"/>
                <a:ea typeface="서울남산체 EB" panose="02020503020101020101" pitchFamily="18" charset="-127"/>
              </a:rPr>
              <a:t> </a:t>
            </a:r>
            <a:r>
              <a:rPr lang="en-US" altLang="ko-KR" sz="2000" b="1" dirty="0">
                <a:ln/>
                <a:latin typeface="서울남산체 EB" panose="02020503020101020101" pitchFamily="18" charset="-127"/>
                <a:ea typeface="서울남산체 EB" panose="02020503020101020101" pitchFamily="18" charset="-127"/>
              </a:rPr>
              <a:t>– </a:t>
            </a:r>
            <a:r>
              <a:rPr lang="ko-KR" altLang="en-US" b="1" dirty="0">
                <a:ln/>
                <a:latin typeface="서울남산체 EB" panose="02020503020101020101" pitchFamily="18" charset="-127"/>
                <a:ea typeface="서울남산체 EB" panose="02020503020101020101" pitchFamily="18" charset="-127"/>
              </a:rPr>
              <a:t>데이터를 </a:t>
            </a:r>
            <a:r>
              <a:rPr lang="ko-KR" altLang="en-US" b="1" dirty="0" err="1">
                <a:ln/>
                <a:latin typeface="서울남산체 EB" panose="02020503020101020101" pitchFamily="18" charset="-127"/>
                <a:ea typeface="서울남산체 EB" panose="02020503020101020101" pitchFamily="18" charset="-127"/>
              </a:rPr>
              <a:t>군집화하는데</a:t>
            </a:r>
            <a:r>
              <a:rPr lang="ko-KR" altLang="en-US" b="1" dirty="0">
                <a:ln/>
                <a:latin typeface="서울남산체 EB" panose="02020503020101020101" pitchFamily="18" charset="-127"/>
                <a:ea typeface="서울남산체 EB" panose="02020503020101020101" pitchFamily="18" charset="-127"/>
              </a:rPr>
              <a:t> 중요하다고 판단되는 속성들을 선택</a:t>
            </a:r>
            <a:endParaRPr lang="en-US" altLang="ko-KR" b="1" dirty="0">
              <a:ln/>
              <a:latin typeface="서울남산체 EB" panose="02020503020101020101" pitchFamily="18" charset="-127"/>
              <a:ea typeface="서울남산체 EB" panose="02020503020101020101" pitchFamily="18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300" b="1" dirty="0">
                <a:ln/>
                <a:latin typeface="서울남산체 EB" panose="02020503020101020101" pitchFamily="18" charset="-127"/>
                <a:ea typeface="서울남산체 EB" panose="02020503020101020101" pitchFamily="18" charset="-127"/>
              </a:rPr>
              <a:t>2. </a:t>
            </a:r>
            <a:r>
              <a:rPr lang="ko-KR" altLang="en-US" sz="2300" b="1" dirty="0">
                <a:ln/>
                <a:latin typeface="서울남산체 EB" panose="02020503020101020101" pitchFamily="18" charset="-127"/>
                <a:ea typeface="서울남산체 EB" panose="02020503020101020101" pitchFamily="18" charset="-127"/>
              </a:rPr>
              <a:t>데이터 표준화 </a:t>
            </a:r>
            <a:r>
              <a:rPr lang="en-US" altLang="ko-KR" sz="2000" b="1" dirty="0">
                <a:ln/>
                <a:latin typeface="서울남산체 EB" panose="02020503020101020101" pitchFamily="18" charset="-127"/>
                <a:ea typeface="서울남산체 EB" panose="02020503020101020101" pitchFamily="18" charset="-127"/>
              </a:rPr>
              <a:t>– </a:t>
            </a:r>
            <a:r>
              <a:rPr lang="ko-KR" altLang="en-US" b="1" dirty="0">
                <a:ln/>
                <a:latin typeface="서울남산체 EB" panose="02020503020101020101" pitchFamily="18" charset="-127"/>
                <a:ea typeface="서울남산체 EB" panose="02020503020101020101" pitchFamily="18" charset="-127"/>
              </a:rPr>
              <a:t>분석에 사용되는 변수들의 범위에 차이가 있는 경우 가장 큰 범위를 갖는 변수가 </a:t>
            </a:r>
            <a:endParaRPr lang="en-US" altLang="ko-KR" b="1" dirty="0">
              <a:ln/>
              <a:latin typeface="서울남산체 EB" panose="02020503020101020101" pitchFamily="18" charset="-127"/>
              <a:ea typeface="서울남산체 EB" panose="02020503020101020101" pitchFamily="18" charset="-127"/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ln/>
                <a:latin typeface="서울남산체 EB" panose="02020503020101020101" pitchFamily="18" charset="-127"/>
                <a:ea typeface="서울남산체 EB" panose="02020503020101020101" pitchFamily="18" charset="-127"/>
              </a:rPr>
              <a:t>                               </a:t>
            </a:r>
            <a:r>
              <a:rPr lang="ko-KR" altLang="en-US" b="1" dirty="0">
                <a:ln/>
                <a:latin typeface="서울남산체 EB" panose="02020503020101020101" pitchFamily="18" charset="-127"/>
                <a:ea typeface="서울남산체 EB" panose="02020503020101020101" pitchFamily="18" charset="-127"/>
              </a:rPr>
              <a:t>결과에 가장 큰 영향을 미치게 됨 </a:t>
            </a:r>
            <a:endParaRPr lang="en-US" altLang="ko-KR" b="1" dirty="0">
              <a:ln/>
              <a:latin typeface="서울남산체 EB" panose="02020503020101020101" pitchFamily="18" charset="-127"/>
              <a:ea typeface="서울남산체 EB" panose="02020503020101020101" pitchFamily="18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300" b="1" dirty="0">
                <a:ln/>
                <a:latin typeface="서울남산체 EB" panose="02020503020101020101" pitchFamily="18" charset="-127"/>
                <a:ea typeface="서울남산체 EB" panose="02020503020101020101" pitchFamily="18" charset="-127"/>
              </a:rPr>
              <a:t>3. </a:t>
            </a:r>
            <a:r>
              <a:rPr lang="ko-KR" altLang="en-US" sz="2300" b="1" dirty="0">
                <a:ln/>
                <a:latin typeface="서울남산체 EB" panose="02020503020101020101" pitchFamily="18" charset="-127"/>
                <a:ea typeface="서울남산체 EB" panose="02020503020101020101" pitchFamily="18" charset="-127"/>
              </a:rPr>
              <a:t>이상치 선별 </a:t>
            </a:r>
            <a:r>
              <a:rPr lang="en-US" altLang="ko-KR" sz="2000" b="1" dirty="0">
                <a:ln/>
                <a:latin typeface="서울남산체 EB" panose="02020503020101020101" pitchFamily="18" charset="-127"/>
                <a:ea typeface="서울남산체 EB" panose="02020503020101020101" pitchFamily="18" charset="-127"/>
              </a:rPr>
              <a:t>– </a:t>
            </a:r>
            <a:r>
              <a:rPr lang="ko-KR" altLang="en-US" b="1" dirty="0">
                <a:ln/>
                <a:latin typeface="서울남산체 EB" panose="02020503020101020101" pitchFamily="18" charset="-127"/>
                <a:ea typeface="서울남산체 EB" panose="02020503020101020101" pitchFamily="18" charset="-127"/>
              </a:rPr>
              <a:t>많은 군집분석 방법은 이상치에 민감하기 때문에 군집 분석 결과가 왜곡됨</a:t>
            </a:r>
            <a:endParaRPr lang="en-US" altLang="ko-KR" b="1" dirty="0">
              <a:ln/>
              <a:latin typeface="서울남산체 EB" panose="02020503020101020101" pitchFamily="18" charset="-127"/>
              <a:ea typeface="서울남산체 EB" panose="02020503020101020101" pitchFamily="18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300" b="1" dirty="0">
                <a:ln/>
                <a:latin typeface="서울남산체 EB" panose="02020503020101020101" pitchFamily="18" charset="-127"/>
                <a:ea typeface="서울남산체 EB" panose="02020503020101020101" pitchFamily="18" charset="-127"/>
              </a:rPr>
              <a:t>4. </a:t>
            </a:r>
            <a:r>
              <a:rPr lang="ko-KR" altLang="en-US" sz="2300" b="1" dirty="0">
                <a:ln/>
                <a:latin typeface="서울남산체 EB" panose="02020503020101020101" pitchFamily="18" charset="-127"/>
                <a:ea typeface="서울남산체 EB" panose="02020503020101020101" pitchFamily="18" charset="-127"/>
              </a:rPr>
              <a:t>군집 알고리즘 선택</a:t>
            </a:r>
            <a:endParaRPr lang="en-US" altLang="ko-KR" sz="2300" b="1" dirty="0">
              <a:ln/>
              <a:latin typeface="서울남산체 EB" panose="02020503020101020101" pitchFamily="18" charset="-127"/>
              <a:ea typeface="서울남산체 EB" panose="02020503020101020101" pitchFamily="18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300" b="1" dirty="0">
                <a:ln/>
                <a:latin typeface="서울남산체 EB" panose="02020503020101020101" pitchFamily="18" charset="-127"/>
                <a:ea typeface="서울남산체 EB" panose="02020503020101020101" pitchFamily="18" charset="-127"/>
              </a:rPr>
              <a:t>5. </a:t>
            </a:r>
            <a:r>
              <a:rPr lang="ko-KR" altLang="en-US" sz="2300" b="1" dirty="0">
                <a:ln/>
                <a:latin typeface="서울남산체 EB" panose="02020503020101020101" pitchFamily="18" charset="-127"/>
                <a:ea typeface="서울남산체 EB" panose="02020503020101020101" pitchFamily="18" charset="-127"/>
              </a:rPr>
              <a:t>군집의 개수 결정 </a:t>
            </a:r>
            <a:endParaRPr lang="en-US" altLang="ko-KR" sz="2300" b="1" dirty="0">
              <a:ln/>
              <a:latin typeface="서울남산체 EB" panose="02020503020101020101" pitchFamily="18" charset="-127"/>
              <a:ea typeface="서울남산체 E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7091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ADC1B0E8-32C7-44D6-A02D-BD854C62DE83}"/>
              </a:ext>
            </a:extLst>
          </p:cNvPr>
          <p:cNvSpPr txBox="1">
            <a:spLocks/>
          </p:cNvSpPr>
          <p:nvPr/>
        </p:nvSpPr>
        <p:spPr>
          <a:xfrm>
            <a:off x="2544604" y="721620"/>
            <a:ext cx="9647396" cy="4284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Unit 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02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r>
              <a:rPr lang="ko-KR" altLang="en-US" sz="2400" spc="-1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ㅣ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 </a:t>
            </a:r>
            <a:r>
              <a:rPr lang="ko-KR" altLang="en-US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ea typeface="12롯데마트드림Bold" panose="02020603020101020101" pitchFamily="18" charset="-127"/>
              </a:rPr>
              <a:t>계층적 군집화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ea typeface="12롯데마트드림Bold" panose="02020603020101020101" pitchFamily="18" charset="-127"/>
              </a:rPr>
              <a:t>(</a:t>
            </a:r>
            <a:r>
              <a:rPr lang="en-US" altLang="ko-KR" sz="2400" dirty="0">
                <a:ln/>
                <a:solidFill>
                  <a:schemeClr val="bg1"/>
                </a:solidFill>
              </a:rPr>
              <a:t>Hierarchical agglomerative clustering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ea typeface="12롯데마트드림Bold" panose="02020603020101020101" pitchFamily="18" charset="-127"/>
              </a:rPr>
              <a:t>)</a:t>
            </a:r>
            <a:endParaRPr lang="ko-KR" altLang="en-US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ea typeface="12롯데마트드림Bold" panose="0202060302010102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82E41B5-5DCE-48AB-A8E6-2CC0BAB31AC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691" t="19793" r="21366" b="14915"/>
          <a:stretch/>
        </p:blipFill>
        <p:spPr>
          <a:xfrm>
            <a:off x="2876746" y="1555933"/>
            <a:ext cx="6438508" cy="4831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0080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1869</TotalTime>
  <Words>1750</Words>
  <Application>Microsoft Office PowerPoint</Application>
  <PresentationFormat>와이드스크린</PresentationFormat>
  <Paragraphs>265</Paragraphs>
  <Slides>46</Slides>
  <Notes>27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46</vt:i4>
      </vt:variant>
    </vt:vector>
  </HeadingPairs>
  <TitlesOfParts>
    <vt:vector size="59" baseType="lpstr">
      <vt:lpstr>12롯데마트드림Bold</vt:lpstr>
      <vt:lpstr>12롯데마트드림Light</vt:lpstr>
      <vt:lpstr>12롯데마트드림Medium</vt:lpstr>
      <vt:lpstr>KoreanYNMYTL</vt:lpstr>
      <vt:lpstr>맑은 고딕</vt:lpstr>
      <vt:lpstr>서울남산체 B</vt:lpstr>
      <vt:lpstr>서울남산체 EB</vt:lpstr>
      <vt:lpstr>Arial</vt:lpstr>
      <vt:lpstr>Calibri</vt:lpstr>
      <vt:lpstr>Calibri Light</vt:lpstr>
      <vt:lpstr>Cambria Math</vt:lpstr>
      <vt:lpstr>Wingdings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JS J</dc:creator>
  <cp:lastModifiedBy>USER</cp:lastModifiedBy>
  <cp:revision>137</cp:revision>
  <dcterms:created xsi:type="dcterms:W3CDTF">2017-07-26T09:20:04Z</dcterms:created>
  <dcterms:modified xsi:type="dcterms:W3CDTF">2018-08-08T06:01:59Z</dcterms:modified>
</cp:coreProperties>
</file>